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2"/>
  </p:notesMasterIdLst>
  <p:sldIdLst>
    <p:sldId id="256" r:id="rId2"/>
    <p:sldId id="257" r:id="rId3"/>
    <p:sldId id="263" r:id="rId4"/>
    <p:sldId id="279" r:id="rId5"/>
    <p:sldId id="264" r:id="rId6"/>
    <p:sldId id="292" r:id="rId7"/>
    <p:sldId id="261" r:id="rId8"/>
    <p:sldId id="266" r:id="rId9"/>
    <p:sldId id="267" r:id="rId10"/>
    <p:sldId id="268" r:id="rId11"/>
    <p:sldId id="280" r:id="rId12"/>
    <p:sldId id="281" r:id="rId13"/>
    <p:sldId id="269" r:id="rId14"/>
    <p:sldId id="270" r:id="rId15"/>
    <p:sldId id="273" r:id="rId16"/>
    <p:sldId id="274" r:id="rId17"/>
    <p:sldId id="275" r:id="rId18"/>
    <p:sldId id="276" r:id="rId19"/>
    <p:sldId id="277" r:id="rId20"/>
    <p:sldId id="278" r:id="rId21"/>
    <p:sldId id="282" r:id="rId22"/>
    <p:sldId id="283" r:id="rId23"/>
    <p:sldId id="284" r:id="rId24"/>
    <p:sldId id="285" r:id="rId25"/>
    <p:sldId id="286" r:id="rId26"/>
    <p:sldId id="287" r:id="rId27"/>
    <p:sldId id="288" r:id="rId28"/>
    <p:sldId id="289" r:id="rId29"/>
    <p:sldId id="290" r:id="rId30"/>
    <p:sldId id="291" r:id="rId31"/>
  </p:sldIdLst>
  <p:sldSz cx="9144000" cy="6858000" type="screen4x3"/>
  <p:notesSz cx="6858000" cy="9144000"/>
  <p:defaultTextStyle>
    <a:defPPr>
      <a:defRPr lang="tr-T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E:\&#246;rnek%20makale%20bing&#246;lde%20yap&#305;labilir\serap\VER&#304;%20G&#304;R&#304;&#350;LER&#304;\SERAP%20ANKET%20VER&#304;%20G&#304;R&#304;&#350;&#30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tr-TR"/>
  <c:style val="26"/>
  <c:chart>
    <c:view3D>
      <c:rotX val="75"/>
      <c:perspective val="30"/>
    </c:view3D>
    <c:plotArea>
      <c:layout>
        <c:manualLayout>
          <c:layoutTarget val="inner"/>
          <c:xMode val="edge"/>
          <c:yMode val="edge"/>
          <c:x val="2.0388298920262091E-2"/>
          <c:y val="0.13032887056265152"/>
          <c:w val="0.6190391413704488"/>
          <c:h val="0.64355554300888385"/>
        </c:manualLayout>
      </c:layout>
      <c:pie3DChart>
        <c:varyColors val="1"/>
        <c:ser>
          <c:idx val="0"/>
          <c:order val="0"/>
          <c:explosion val="25"/>
          <c:dLbls>
            <c:showVal val="1"/>
            <c:showLeaderLines val="1"/>
          </c:dLbls>
          <c:val>
            <c:numRef>
              <c:f>Sayfa2!$B$2:$B$6</c:f>
              <c:numCache>
                <c:formatCode>General</c:formatCode>
                <c:ptCount val="5"/>
                <c:pt idx="0">
                  <c:v>47.7</c:v>
                </c:pt>
                <c:pt idx="1">
                  <c:v>31.1</c:v>
                </c:pt>
                <c:pt idx="2">
                  <c:v>9.2000000000000011</c:v>
                </c:pt>
                <c:pt idx="3">
                  <c:v>4.8</c:v>
                </c:pt>
                <c:pt idx="4">
                  <c:v>7.1</c:v>
                </c:pt>
              </c:numCache>
            </c:numRef>
          </c:val>
        </c:ser>
        <c:ser>
          <c:idx val="1"/>
          <c:order val="1"/>
          <c:explosion val="25"/>
          <c:val>
            <c:numRef>
              <c:f>Sayfa2!$P$11</c:f>
              <c:numCache>
                <c:formatCode>General</c:formatCode>
                <c:ptCount val="1"/>
                <c:pt idx="0">
                  <c:v>0</c:v>
                </c:pt>
              </c:numCache>
            </c:numRef>
          </c:val>
        </c:ser>
        <c:ser>
          <c:idx val="2"/>
          <c:order val="2"/>
          <c:tx>
            <c:strRef>
              <c:f>Sayfa2!$Q$7:$Q$8</c:f>
              <c:strCache>
                <c:ptCount val="1"/>
              </c:strCache>
            </c:strRef>
          </c:tx>
          <c:explosion val="25"/>
          <c:cat>
            <c:strRef>
              <c:f>Sayfa2!$P$9:$P$16</c:f>
              <c:strCache>
                <c:ptCount val="5"/>
                <c:pt idx="0">
                  <c:v>1: internet</c:v>
                </c:pt>
                <c:pt idx="1">
                  <c:v>2: tv</c:v>
                </c:pt>
                <c:pt idx="2">
                  <c:v>3: eş dost tavsiyesi</c:v>
                </c:pt>
                <c:pt idx="3">
                  <c:v>4: dergi gazete</c:v>
                </c:pt>
                <c:pt idx="4">
                  <c:v>5: satış elemanı</c:v>
                </c:pt>
              </c:strCache>
            </c:strRef>
          </c:cat>
          <c:val>
            <c:numRef>
              <c:f>Sayfa2!$Q$9:$Q$16</c:f>
              <c:numCache>
                <c:formatCode>General</c:formatCode>
                <c:ptCount val="8"/>
              </c:numCache>
            </c:numRef>
          </c:val>
        </c:ser>
      </c:pie3DChart>
    </c:plotArea>
    <c:legend>
      <c:legendPos val="r"/>
      <c:legendEntry>
        <c:idx val="5"/>
        <c:delete val="1"/>
      </c:legendEntry>
      <c:legendEntry>
        <c:idx val="6"/>
        <c:delete val="1"/>
      </c:legendEntry>
      <c:legendEntry>
        <c:idx val="7"/>
        <c:delete val="1"/>
      </c:legendEntry>
      <c:layout>
        <c:manualLayout>
          <c:xMode val="edge"/>
          <c:yMode val="edge"/>
          <c:x val="0.67151080691184784"/>
          <c:y val="0.1104461942257219"/>
          <c:w val="0.32746423646196782"/>
          <c:h val="0.77962300167024623"/>
        </c:manualLayout>
      </c:layout>
    </c:legend>
    <c:plotVisOnly val="1"/>
  </c:chart>
  <c:txPr>
    <a:bodyPr/>
    <a:lstStyle/>
    <a:p>
      <a:pPr>
        <a:defRPr sz="1800"/>
      </a:pPr>
      <a:endParaRPr lang="tr-TR"/>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E005A41-0E9B-44D8-BF34-5E16F792C5B5}" type="datetimeFigureOut">
              <a:rPr lang="tr-TR"/>
              <a:pPr>
                <a:defRPr/>
              </a:pPr>
              <a:t>16.05.2013</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tr-TR" noProof="0"/>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endParaRPr lang="tr-TR" noProof="0"/>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1BB90689-47AA-41BB-98EB-B867ABDA1FB5}" type="slidenum">
              <a:rPr lang="tr-TR"/>
              <a:pPr>
                <a:defRPr/>
              </a:pPr>
              <a:t>‹#›</a:t>
            </a:fld>
            <a:endParaRPr lang="tr-T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Slayt Görüntüsü Yer Tutucusu"/>
          <p:cNvSpPr>
            <a:spLocks noGrp="1" noRot="1" noChangeAspect="1"/>
          </p:cNvSpPr>
          <p:nvPr>
            <p:ph type="sldImg"/>
          </p:nvPr>
        </p:nvSpPr>
        <p:spPr bwMode="auto">
          <a:noFill/>
          <a:ln>
            <a:solidFill>
              <a:srgbClr val="000000"/>
            </a:solidFill>
            <a:miter lim="800000"/>
            <a:headEnd/>
            <a:tailEnd/>
          </a:ln>
        </p:spPr>
      </p:sp>
      <p:sp>
        <p:nvSpPr>
          <p:cNvPr id="27650" name="2 Not Yer Tutucusu"/>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tr-TR" smtClean="0"/>
          </a:p>
        </p:txBody>
      </p:sp>
      <p:sp>
        <p:nvSpPr>
          <p:cNvPr id="27651"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CB9B04A-318F-45E1-AE62-8F5AA27B1875}" type="slidenum">
              <a:rPr lang="tr-TR"/>
              <a:pPr fontAlgn="base">
                <a:spcBef>
                  <a:spcPct val="0"/>
                </a:spcBef>
                <a:spcAft>
                  <a:spcPct val="0"/>
                </a:spcAft>
              </a:pPr>
              <a:t>14</a:t>
            </a:fld>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Ref idx="1003">
        <a:schemeClr val="bg1"/>
      </p:bgRef>
    </p:bg>
    <p:spTree>
      <p:nvGrpSpPr>
        <p:cNvPr id="1" name=""/>
        <p:cNvGrpSpPr/>
        <p:nvPr/>
      </p:nvGrpSpPr>
      <p:grpSpPr>
        <a:xfrm>
          <a:off x="0" y="0"/>
          <a:ext cx="0" cy="0"/>
          <a:chOff x="0" y="0"/>
          <a:chExt cx="0" cy="0"/>
        </a:xfrm>
      </p:grpSpPr>
      <p:sp>
        <p:nvSpPr>
          <p:cNvPr id="4" name="11 Dikdörtgen"/>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12 Yuvarlatılmış Dikdörtgen"/>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6 Dikdörtgen"/>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9 Dikdörtgen"/>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10 Dikdörtgen"/>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8 Alt Başlık"/>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tr-TR" smtClean="0"/>
              <a:t>Asıl alt başlık stilini düzenlemek için tıklatın</a:t>
            </a:r>
            <a:endParaRPr lang="en-US"/>
          </a:p>
        </p:txBody>
      </p:sp>
      <p:sp>
        <p:nvSpPr>
          <p:cNvPr id="8" name="7 Başlık"/>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tr-TR" smtClean="0"/>
              <a:t>Asıl başlık stili için tıklatın</a:t>
            </a:r>
            <a:endParaRPr lang="en-US"/>
          </a:p>
        </p:txBody>
      </p:sp>
      <p:sp>
        <p:nvSpPr>
          <p:cNvPr id="11" name="27 Veri Yer Tutucusu"/>
          <p:cNvSpPr>
            <a:spLocks noGrp="1"/>
          </p:cNvSpPr>
          <p:nvPr>
            <p:ph type="dt" sz="half" idx="10"/>
          </p:nvPr>
        </p:nvSpPr>
        <p:spPr/>
        <p:txBody>
          <a:bodyPr/>
          <a:lstStyle>
            <a:lvl1pPr>
              <a:defRPr/>
            </a:lvl1pPr>
          </a:lstStyle>
          <a:p>
            <a:pPr>
              <a:defRPr/>
            </a:pPr>
            <a:fld id="{79C853A7-0A74-4FE6-B136-3BA8729E9098}" type="datetimeFigureOut">
              <a:rPr lang="tr-TR"/>
              <a:pPr>
                <a:defRPr/>
              </a:pPr>
              <a:t>16.05.2013</a:t>
            </a:fld>
            <a:endParaRPr lang="tr-TR"/>
          </a:p>
        </p:txBody>
      </p:sp>
      <p:sp>
        <p:nvSpPr>
          <p:cNvPr id="12" name="16 Altbilgi Yer Tutucusu"/>
          <p:cNvSpPr>
            <a:spLocks noGrp="1"/>
          </p:cNvSpPr>
          <p:nvPr>
            <p:ph type="ftr" sz="quarter" idx="11"/>
          </p:nvPr>
        </p:nvSpPr>
        <p:spPr/>
        <p:txBody>
          <a:bodyPr/>
          <a:lstStyle>
            <a:lvl1pPr>
              <a:defRPr/>
            </a:lvl1pPr>
          </a:lstStyle>
          <a:p>
            <a:pPr>
              <a:defRPr/>
            </a:pPr>
            <a:endParaRPr lang="tr-TR"/>
          </a:p>
        </p:txBody>
      </p:sp>
      <p:sp>
        <p:nvSpPr>
          <p:cNvPr id="13" name="28 Slayt Numarası Yer Tutucusu"/>
          <p:cNvSpPr>
            <a:spLocks noGrp="1"/>
          </p:cNvSpPr>
          <p:nvPr>
            <p:ph type="sldNum" sz="quarter" idx="12"/>
          </p:nvPr>
        </p:nvSpPr>
        <p:spPr/>
        <p:txBody>
          <a:bodyPr/>
          <a:lstStyle>
            <a:lvl1pPr>
              <a:defRPr sz="1400" smtClean="0">
                <a:solidFill>
                  <a:srgbClr val="FFFFFF"/>
                </a:solidFill>
              </a:defRPr>
            </a:lvl1pPr>
          </a:lstStyle>
          <a:p>
            <a:pPr>
              <a:defRPr/>
            </a:pPr>
            <a:fld id="{AE2D99D7-660F-43A3-8773-749289AC32A3}" type="slidenum">
              <a:rPr lang="tr-TR"/>
              <a:pPr>
                <a:defRPr/>
              </a:pPr>
              <a:t>‹#›</a:t>
            </a:fld>
            <a:endParaRPr lang="tr-T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en-US"/>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13 Veri Yer Tutucusu"/>
          <p:cNvSpPr>
            <a:spLocks noGrp="1"/>
          </p:cNvSpPr>
          <p:nvPr>
            <p:ph type="dt" sz="half" idx="10"/>
          </p:nvPr>
        </p:nvSpPr>
        <p:spPr/>
        <p:txBody>
          <a:bodyPr/>
          <a:lstStyle>
            <a:lvl1pPr>
              <a:defRPr/>
            </a:lvl1pPr>
          </a:lstStyle>
          <a:p>
            <a:pPr>
              <a:defRPr/>
            </a:pPr>
            <a:fld id="{FCB8345A-EC5F-4C55-BB7A-545AD0113FF7}" type="datetimeFigureOut">
              <a:rPr lang="tr-TR"/>
              <a:pPr>
                <a:defRPr/>
              </a:pPr>
              <a:t>16.05.2013</a:t>
            </a:fld>
            <a:endParaRPr lang="tr-TR"/>
          </a:p>
        </p:txBody>
      </p:sp>
      <p:sp>
        <p:nvSpPr>
          <p:cNvPr id="5" name="2 Altbilgi Yer Tutucusu"/>
          <p:cNvSpPr>
            <a:spLocks noGrp="1"/>
          </p:cNvSpPr>
          <p:nvPr>
            <p:ph type="ftr" sz="quarter" idx="11"/>
          </p:nvPr>
        </p:nvSpPr>
        <p:spPr/>
        <p:txBody>
          <a:bodyPr/>
          <a:lstStyle>
            <a:lvl1pPr>
              <a:defRPr/>
            </a:lvl1pPr>
          </a:lstStyle>
          <a:p>
            <a:pPr>
              <a:defRPr/>
            </a:pPr>
            <a:endParaRPr lang="tr-TR"/>
          </a:p>
        </p:txBody>
      </p:sp>
      <p:sp>
        <p:nvSpPr>
          <p:cNvPr id="6" name="22 Slayt Numarası Yer Tutucusu"/>
          <p:cNvSpPr>
            <a:spLocks noGrp="1"/>
          </p:cNvSpPr>
          <p:nvPr>
            <p:ph type="sldNum" sz="quarter" idx="12"/>
          </p:nvPr>
        </p:nvSpPr>
        <p:spPr/>
        <p:txBody>
          <a:bodyPr/>
          <a:lstStyle>
            <a:lvl1pPr>
              <a:defRPr/>
            </a:lvl1pPr>
          </a:lstStyle>
          <a:p>
            <a:pPr>
              <a:defRPr/>
            </a:pPr>
            <a:fld id="{7DFD9E2E-B974-499F-879A-8B8174D02DD9}" type="slidenum">
              <a:rPr lang="tr-TR"/>
              <a:pPr>
                <a:defRPr/>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41"/>
            <a:ext cx="2011680" cy="5851525"/>
          </a:xfrm>
        </p:spPr>
        <p:txBody>
          <a:bodyPr vert="eaVert"/>
          <a:lstStyle/>
          <a:p>
            <a:r>
              <a:rPr lang="tr-TR" smtClean="0"/>
              <a:t>Asıl başlık stili için tıklatın</a:t>
            </a:r>
            <a:endParaRPr lang="en-US"/>
          </a:p>
        </p:txBody>
      </p:sp>
      <p:sp>
        <p:nvSpPr>
          <p:cNvPr id="3" name="2 Dikey Metin Yer Tutucusu"/>
          <p:cNvSpPr>
            <a:spLocks noGrp="1"/>
          </p:cNvSpPr>
          <p:nvPr>
            <p:ph type="body" orient="vert" idx="1"/>
          </p:nvPr>
        </p:nvSpPr>
        <p:spPr>
          <a:xfrm>
            <a:off x="914400" y="274640"/>
            <a:ext cx="55626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13 Veri Yer Tutucusu"/>
          <p:cNvSpPr>
            <a:spLocks noGrp="1"/>
          </p:cNvSpPr>
          <p:nvPr>
            <p:ph type="dt" sz="half" idx="10"/>
          </p:nvPr>
        </p:nvSpPr>
        <p:spPr/>
        <p:txBody>
          <a:bodyPr/>
          <a:lstStyle>
            <a:lvl1pPr>
              <a:defRPr/>
            </a:lvl1pPr>
          </a:lstStyle>
          <a:p>
            <a:pPr>
              <a:defRPr/>
            </a:pPr>
            <a:fld id="{4C239995-C5AE-465C-8021-D0F4E58B2A25}" type="datetimeFigureOut">
              <a:rPr lang="tr-TR"/>
              <a:pPr>
                <a:defRPr/>
              </a:pPr>
              <a:t>16.05.2013</a:t>
            </a:fld>
            <a:endParaRPr lang="tr-TR"/>
          </a:p>
        </p:txBody>
      </p:sp>
      <p:sp>
        <p:nvSpPr>
          <p:cNvPr id="5" name="2 Altbilgi Yer Tutucusu"/>
          <p:cNvSpPr>
            <a:spLocks noGrp="1"/>
          </p:cNvSpPr>
          <p:nvPr>
            <p:ph type="ftr" sz="quarter" idx="11"/>
          </p:nvPr>
        </p:nvSpPr>
        <p:spPr/>
        <p:txBody>
          <a:bodyPr/>
          <a:lstStyle>
            <a:lvl1pPr>
              <a:defRPr/>
            </a:lvl1pPr>
          </a:lstStyle>
          <a:p>
            <a:pPr>
              <a:defRPr/>
            </a:pPr>
            <a:endParaRPr lang="tr-TR"/>
          </a:p>
        </p:txBody>
      </p:sp>
      <p:sp>
        <p:nvSpPr>
          <p:cNvPr id="6" name="22 Slayt Numarası Yer Tutucusu"/>
          <p:cNvSpPr>
            <a:spLocks noGrp="1"/>
          </p:cNvSpPr>
          <p:nvPr>
            <p:ph type="sldNum" sz="quarter" idx="12"/>
          </p:nvPr>
        </p:nvSpPr>
        <p:spPr/>
        <p:txBody>
          <a:bodyPr/>
          <a:lstStyle>
            <a:lvl1pPr>
              <a:defRPr/>
            </a:lvl1pPr>
          </a:lstStyle>
          <a:p>
            <a:pPr>
              <a:defRPr/>
            </a:pPr>
            <a:fld id="{A9A575C5-47AF-4874-AECD-EC051C3038B5}" type="slidenum">
              <a:rPr lang="tr-TR"/>
              <a:pPr>
                <a:defRPr/>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en-US"/>
          </a:p>
        </p:txBody>
      </p:sp>
      <p:sp>
        <p:nvSpPr>
          <p:cNvPr id="8" name="7 İçerik Yer Tutucusu"/>
          <p:cNvSpPr>
            <a:spLocks noGrp="1"/>
          </p:cNvSpPr>
          <p:nvPr>
            <p:ph sz="quarter" idx="1"/>
          </p:nvPr>
        </p:nvSpPr>
        <p:spPr>
          <a:xfrm>
            <a:off x="914400" y="1447800"/>
            <a:ext cx="7772400" cy="45720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13 Veri Yer Tutucusu"/>
          <p:cNvSpPr>
            <a:spLocks noGrp="1"/>
          </p:cNvSpPr>
          <p:nvPr>
            <p:ph type="dt" sz="half" idx="10"/>
          </p:nvPr>
        </p:nvSpPr>
        <p:spPr/>
        <p:txBody>
          <a:bodyPr/>
          <a:lstStyle>
            <a:lvl1pPr>
              <a:defRPr/>
            </a:lvl1pPr>
          </a:lstStyle>
          <a:p>
            <a:pPr>
              <a:defRPr/>
            </a:pPr>
            <a:fld id="{532487CC-7A47-4D2A-873B-FCCBA9625DC3}" type="datetimeFigureOut">
              <a:rPr lang="tr-TR"/>
              <a:pPr>
                <a:defRPr/>
              </a:pPr>
              <a:t>16.05.2013</a:t>
            </a:fld>
            <a:endParaRPr lang="tr-TR"/>
          </a:p>
        </p:txBody>
      </p:sp>
      <p:sp>
        <p:nvSpPr>
          <p:cNvPr id="5" name="2 Altbilgi Yer Tutucusu"/>
          <p:cNvSpPr>
            <a:spLocks noGrp="1"/>
          </p:cNvSpPr>
          <p:nvPr>
            <p:ph type="ftr" sz="quarter" idx="11"/>
          </p:nvPr>
        </p:nvSpPr>
        <p:spPr/>
        <p:txBody>
          <a:bodyPr/>
          <a:lstStyle>
            <a:lvl1pPr>
              <a:defRPr/>
            </a:lvl1pPr>
          </a:lstStyle>
          <a:p>
            <a:pPr>
              <a:defRPr/>
            </a:pPr>
            <a:endParaRPr lang="tr-TR"/>
          </a:p>
        </p:txBody>
      </p:sp>
      <p:sp>
        <p:nvSpPr>
          <p:cNvPr id="6" name="22 Slayt Numarası Yer Tutucusu"/>
          <p:cNvSpPr>
            <a:spLocks noGrp="1"/>
          </p:cNvSpPr>
          <p:nvPr>
            <p:ph type="sldNum" sz="quarter" idx="12"/>
          </p:nvPr>
        </p:nvSpPr>
        <p:spPr/>
        <p:txBody>
          <a:bodyPr/>
          <a:lstStyle>
            <a:lvl1pPr>
              <a:defRPr/>
            </a:lvl1pPr>
          </a:lstStyle>
          <a:p>
            <a:pPr>
              <a:defRPr/>
            </a:pPr>
            <a:fld id="{DC9D7C1A-4748-44D3-8709-66B33FE455EE}" type="slidenum">
              <a:rPr lang="tr-TR"/>
              <a:pPr>
                <a:defRPr/>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3">
        <a:schemeClr val="bg1"/>
      </p:bgRef>
    </p:bg>
    <p:spTree>
      <p:nvGrpSpPr>
        <p:cNvPr id="1" name=""/>
        <p:cNvGrpSpPr/>
        <p:nvPr/>
      </p:nvGrpSpPr>
      <p:grpSpPr>
        <a:xfrm>
          <a:off x="0" y="0"/>
          <a:ext cx="0" cy="0"/>
          <a:chOff x="0" y="0"/>
          <a:chExt cx="0" cy="0"/>
        </a:xfrm>
      </p:grpSpPr>
      <p:sp>
        <p:nvSpPr>
          <p:cNvPr id="4" name="10 Dikdörtgen"/>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9 Yuvarlatılmış Dikdörtgen"/>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6 Dikdörtgen"/>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7 Dikdörtgen"/>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8 Dikdörtgen"/>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1 Başlık"/>
          <p:cNvSpPr>
            <a:spLocks noGrp="1"/>
          </p:cNvSpPr>
          <p:nvPr>
            <p:ph type="title"/>
          </p:nvPr>
        </p:nvSpPr>
        <p:spPr>
          <a:xfrm>
            <a:off x="722313" y="952500"/>
            <a:ext cx="7772400" cy="1362075"/>
          </a:xfrm>
        </p:spPr>
        <p:txBody>
          <a:bodyPr/>
          <a:lstStyle>
            <a:lvl1pPr algn="l">
              <a:buNone/>
              <a:defRPr sz="4000" b="0" cap="none"/>
            </a:lvl1pPr>
          </a:lstStyle>
          <a:p>
            <a:r>
              <a:rPr lang="tr-TR" smtClean="0"/>
              <a:t>Asıl başlık stili için tıklatın</a:t>
            </a:r>
            <a:endParaRPr lang="en-US"/>
          </a:p>
        </p:txBody>
      </p:sp>
      <p:sp>
        <p:nvSpPr>
          <p:cNvPr id="3" name="2 Metin Yer Tutucusu"/>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tr-TR" smtClean="0"/>
              <a:t>Asıl metin stillerini düzenlemek için tıklatın</a:t>
            </a:r>
          </a:p>
        </p:txBody>
      </p:sp>
      <p:sp>
        <p:nvSpPr>
          <p:cNvPr id="9" name="3 Veri Yer Tutucusu"/>
          <p:cNvSpPr>
            <a:spLocks noGrp="1"/>
          </p:cNvSpPr>
          <p:nvPr>
            <p:ph type="dt" sz="half" idx="10"/>
          </p:nvPr>
        </p:nvSpPr>
        <p:spPr/>
        <p:txBody>
          <a:bodyPr/>
          <a:lstStyle>
            <a:lvl1pPr>
              <a:defRPr/>
            </a:lvl1pPr>
          </a:lstStyle>
          <a:p>
            <a:pPr>
              <a:defRPr/>
            </a:pPr>
            <a:fld id="{26264B44-52AA-4F17-8128-824340784882}" type="datetimeFigureOut">
              <a:rPr lang="tr-TR"/>
              <a:pPr>
                <a:defRPr/>
              </a:pPr>
              <a:t>16.05.2013</a:t>
            </a:fld>
            <a:endParaRPr lang="tr-TR"/>
          </a:p>
        </p:txBody>
      </p:sp>
      <p:sp>
        <p:nvSpPr>
          <p:cNvPr id="10" name="4 Altbilgi Yer Tutucusu"/>
          <p:cNvSpPr>
            <a:spLocks noGrp="1"/>
          </p:cNvSpPr>
          <p:nvPr>
            <p:ph type="ftr" sz="quarter" idx="11"/>
          </p:nvPr>
        </p:nvSpPr>
        <p:spPr>
          <a:xfrm>
            <a:off x="800100" y="6172200"/>
            <a:ext cx="4000500" cy="457200"/>
          </a:xfrm>
        </p:spPr>
        <p:txBody>
          <a:bodyPr/>
          <a:lstStyle>
            <a:lvl1pPr>
              <a:defRPr/>
            </a:lvl1pPr>
          </a:lstStyle>
          <a:p>
            <a:pPr>
              <a:defRPr/>
            </a:pPr>
            <a:endParaRPr lang="tr-TR"/>
          </a:p>
        </p:txBody>
      </p:sp>
      <p:sp>
        <p:nvSpPr>
          <p:cNvPr id="11" name="5 Slayt Numarası Yer Tutucusu"/>
          <p:cNvSpPr>
            <a:spLocks noGrp="1"/>
          </p:cNvSpPr>
          <p:nvPr>
            <p:ph type="sldNum" sz="quarter" idx="12"/>
          </p:nvPr>
        </p:nvSpPr>
        <p:spPr>
          <a:xfrm>
            <a:off x="146050" y="6208713"/>
            <a:ext cx="457200" cy="457200"/>
          </a:xfrm>
        </p:spPr>
        <p:txBody>
          <a:bodyPr/>
          <a:lstStyle>
            <a:lvl1pPr>
              <a:defRPr/>
            </a:lvl1pPr>
          </a:lstStyle>
          <a:p>
            <a:pPr>
              <a:defRPr/>
            </a:pPr>
            <a:fld id="{6611CCC6-03FE-47BF-9036-33AD30C21677}" type="slidenum">
              <a:rPr lang="tr-TR"/>
              <a:pPr>
                <a:defRPr/>
              </a:pPr>
              <a:t>‹#›</a:t>
            </a:fld>
            <a:endParaRPr lang="tr-T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en-US"/>
          </a:p>
        </p:txBody>
      </p:sp>
      <p:sp>
        <p:nvSpPr>
          <p:cNvPr id="9" name="8 İçerik Yer Tutucusu"/>
          <p:cNvSpPr>
            <a:spLocks noGrp="1"/>
          </p:cNvSpPr>
          <p:nvPr>
            <p:ph sz="quarter" idx="1"/>
          </p:nvPr>
        </p:nvSpPr>
        <p:spPr>
          <a:xfrm>
            <a:off x="914400" y="1447800"/>
            <a:ext cx="3749040" cy="45720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11" name="10 İçerik Yer Tutucusu"/>
          <p:cNvSpPr>
            <a:spLocks noGrp="1"/>
          </p:cNvSpPr>
          <p:nvPr>
            <p:ph sz="quarter" idx="2"/>
          </p:nvPr>
        </p:nvSpPr>
        <p:spPr>
          <a:xfrm>
            <a:off x="4933950" y="1447800"/>
            <a:ext cx="3749040" cy="45720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5" name="13 Veri Yer Tutucusu"/>
          <p:cNvSpPr>
            <a:spLocks noGrp="1"/>
          </p:cNvSpPr>
          <p:nvPr>
            <p:ph type="dt" sz="half" idx="10"/>
          </p:nvPr>
        </p:nvSpPr>
        <p:spPr/>
        <p:txBody>
          <a:bodyPr/>
          <a:lstStyle>
            <a:lvl1pPr>
              <a:defRPr/>
            </a:lvl1pPr>
          </a:lstStyle>
          <a:p>
            <a:pPr>
              <a:defRPr/>
            </a:pPr>
            <a:fld id="{CFE6CA52-1B71-42EE-B59D-5A5BCACCC2AE}" type="datetimeFigureOut">
              <a:rPr lang="tr-TR"/>
              <a:pPr>
                <a:defRPr/>
              </a:pPr>
              <a:t>16.05.2013</a:t>
            </a:fld>
            <a:endParaRPr lang="tr-TR"/>
          </a:p>
        </p:txBody>
      </p:sp>
      <p:sp>
        <p:nvSpPr>
          <p:cNvPr id="6" name="2 Altbilgi Yer Tutucusu"/>
          <p:cNvSpPr>
            <a:spLocks noGrp="1"/>
          </p:cNvSpPr>
          <p:nvPr>
            <p:ph type="ftr" sz="quarter" idx="11"/>
          </p:nvPr>
        </p:nvSpPr>
        <p:spPr/>
        <p:txBody>
          <a:bodyPr/>
          <a:lstStyle>
            <a:lvl1pPr>
              <a:defRPr/>
            </a:lvl1pPr>
          </a:lstStyle>
          <a:p>
            <a:pPr>
              <a:defRPr/>
            </a:pPr>
            <a:endParaRPr lang="tr-TR"/>
          </a:p>
        </p:txBody>
      </p:sp>
      <p:sp>
        <p:nvSpPr>
          <p:cNvPr id="7" name="22 Slayt Numarası Yer Tutucusu"/>
          <p:cNvSpPr>
            <a:spLocks noGrp="1"/>
          </p:cNvSpPr>
          <p:nvPr>
            <p:ph type="sldNum" sz="quarter" idx="12"/>
          </p:nvPr>
        </p:nvSpPr>
        <p:spPr/>
        <p:txBody>
          <a:bodyPr/>
          <a:lstStyle>
            <a:lvl1pPr>
              <a:defRPr/>
            </a:lvl1pPr>
          </a:lstStyle>
          <a:p>
            <a:pPr>
              <a:defRPr/>
            </a:pPr>
            <a:fld id="{2C7DDAF8-3A0E-4C98-98D5-A27A75E39565}" type="slidenum">
              <a:rPr lang="tr-TR"/>
              <a:pPr>
                <a:defRPr/>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914400" y="273050"/>
            <a:ext cx="7772400" cy="1143000"/>
          </a:xfrm>
        </p:spPr>
        <p:txBody>
          <a:bodyPr/>
          <a:lstStyle>
            <a:lvl1pPr>
              <a:defRPr/>
            </a:lvl1pPr>
          </a:lstStyle>
          <a:p>
            <a:r>
              <a:rPr lang="tr-TR" smtClean="0"/>
              <a:t>Asıl başlık stili için tıklatın</a:t>
            </a:r>
            <a:endParaRPr lang="en-US"/>
          </a:p>
        </p:txBody>
      </p:sp>
      <p:sp>
        <p:nvSpPr>
          <p:cNvPr id="3" name="2 Metin Yer Tutucusu"/>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tr-TR" smtClean="0"/>
              <a:t>Asıl metin stillerini düzenlemek için tıklatın</a:t>
            </a:r>
          </a:p>
        </p:txBody>
      </p:sp>
      <p:sp>
        <p:nvSpPr>
          <p:cNvPr id="4" name="3 Metin Yer Tutucusu"/>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tr-TR" smtClean="0"/>
              <a:t>Asıl metin stillerini düzenlemek için tıklatın</a:t>
            </a:r>
          </a:p>
        </p:txBody>
      </p:sp>
      <p:sp>
        <p:nvSpPr>
          <p:cNvPr id="11" name="10 İçerik Yer Tutucusu"/>
          <p:cNvSpPr>
            <a:spLocks noGrp="1"/>
          </p:cNvSpPr>
          <p:nvPr>
            <p:ph sz="half" idx="2"/>
          </p:nvPr>
        </p:nvSpPr>
        <p:spPr>
          <a:xfrm>
            <a:off x="914400" y="2247900"/>
            <a:ext cx="3733800" cy="3886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13" name="12 İçerik Yer Tutucusu"/>
          <p:cNvSpPr>
            <a:spLocks noGrp="1"/>
          </p:cNvSpPr>
          <p:nvPr>
            <p:ph sz="half" idx="4"/>
          </p:nvPr>
        </p:nvSpPr>
        <p:spPr>
          <a:xfrm>
            <a:off x="4953000" y="2247900"/>
            <a:ext cx="3733800" cy="3886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7" name="13 Veri Yer Tutucusu"/>
          <p:cNvSpPr>
            <a:spLocks noGrp="1"/>
          </p:cNvSpPr>
          <p:nvPr>
            <p:ph type="dt" sz="half" idx="10"/>
          </p:nvPr>
        </p:nvSpPr>
        <p:spPr/>
        <p:txBody>
          <a:bodyPr/>
          <a:lstStyle>
            <a:lvl1pPr>
              <a:defRPr/>
            </a:lvl1pPr>
          </a:lstStyle>
          <a:p>
            <a:pPr>
              <a:defRPr/>
            </a:pPr>
            <a:fld id="{75B19F08-1DB9-4665-914F-3915EAB58E96}" type="datetimeFigureOut">
              <a:rPr lang="tr-TR"/>
              <a:pPr>
                <a:defRPr/>
              </a:pPr>
              <a:t>16.05.2013</a:t>
            </a:fld>
            <a:endParaRPr lang="tr-TR"/>
          </a:p>
        </p:txBody>
      </p:sp>
      <p:sp>
        <p:nvSpPr>
          <p:cNvPr id="8" name="2 Altbilgi Yer Tutucusu"/>
          <p:cNvSpPr>
            <a:spLocks noGrp="1"/>
          </p:cNvSpPr>
          <p:nvPr>
            <p:ph type="ftr" sz="quarter" idx="11"/>
          </p:nvPr>
        </p:nvSpPr>
        <p:spPr/>
        <p:txBody>
          <a:bodyPr/>
          <a:lstStyle>
            <a:lvl1pPr>
              <a:defRPr/>
            </a:lvl1pPr>
          </a:lstStyle>
          <a:p>
            <a:pPr>
              <a:defRPr/>
            </a:pPr>
            <a:endParaRPr lang="tr-TR"/>
          </a:p>
        </p:txBody>
      </p:sp>
      <p:sp>
        <p:nvSpPr>
          <p:cNvPr id="9" name="22 Slayt Numarası Yer Tutucusu"/>
          <p:cNvSpPr>
            <a:spLocks noGrp="1"/>
          </p:cNvSpPr>
          <p:nvPr>
            <p:ph type="sldNum" sz="quarter" idx="12"/>
          </p:nvPr>
        </p:nvSpPr>
        <p:spPr/>
        <p:txBody>
          <a:bodyPr/>
          <a:lstStyle>
            <a:lvl1pPr>
              <a:defRPr/>
            </a:lvl1pPr>
          </a:lstStyle>
          <a:p>
            <a:pPr>
              <a:defRPr/>
            </a:pPr>
            <a:fld id="{C99B53DB-31FA-44BF-8957-204F0F2706A5}" type="slidenum">
              <a:rPr lang="tr-TR"/>
              <a:pPr>
                <a:defRPr/>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en-US"/>
          </a:p>
        </p:txBody>
      </p:sp>
      <p:sp>
        <p:nvSpPr>
          <p:cNvPr id="3" name="13 Veri Yer Tutucusu"/>
          <p:cNvSpPr>
            <a:spLocks noGrp="1"/>
          </p:cNvSpPr>
          <p:nvPr>
            <p:ph type="dt" sz="half" idx="10"/>
          </p:nvPr>
        </p:nvSpPr>
        <p:spPr/>
        <p:txBody>
          <a:bodyPr/>
          <a:lstStyle>
            <a:lvl1pPr>
              <a:defRPr/>
            </a:lvl1pPr>
          </a:lstStyle>
          <a:p>
            <a:pPr>
              <a:defRPr/>
            </a:pPr>
            <a:fld id="{A34314E5-B20A-4C23-A33F-004663475E00}" type="datetimeFigureOut">
              <a:rPr lang="tr-TR"/>
              <a:pPr>
                <a:defRPr/>
              </a:pPr>
              <a:t>16.05.2013</a:t>
            </a:fld>
            <a:endParaRPr lang="tr-TR"/>
          </a:p>
        </p:txBody>
      </p:sp>
      <p:sp>
        <p:nvSpPr>
          <p:cNvPr id="4" name="2 Altbilgi Yer Tutucusu"/>
          <p:cNvSpPr>
            <a:spLocks noGrp="1"/>
          </p:cNvSpPr>
          <p:nvPr>
            <p:ph type="ftr" sz="quarter" idx="11"/>
          </p:nvPr>
        </p:nvSpPr>
        <p:spPr/>
        <p:txBody>
          <a:bodyPr/>
          <a:lstStyle>
            <a:lvl1pPr>
              <a:defRPr/>
            </a:lvl1pPr>
          </a:lstStyle>
          <a:p>
            <a:pPr>
              <a:defRPr/>
            </a:pPr>
            <a:endParaRPr lang="tr-TR"/>
          </a:p>
        </p:txBody>
      </p:sp>
      <p:sp>
        <p:nvSpPr>
          <p:cNvPr id="5" name="22 Slayt Numarası Yer Tutucusu"/>
          <p:cNvSpPr>
            <a:spLocks noGrp="1"/>
          </p:cNvSpPr>
          <p:nvPr>
            <p:ph type="sldNum" sz="quarter" idx="12"/>
          </p:nvPr>
        </p:nvSpPr>
        <p:spPr/>
        <p:txBody>
          <a:bodyPr/>
          <a:lstStyle>
            <a:lvl1pPr>
              <a:defRPr/>
            </a:lvl1pPr>
          </a:lstStyle>
          <a:p>
            <a:pPr>
              <a:defRPr/>
            </a:pPr>
            <a:fld id="{99F57A84-3642-4F90-BB48-31815F522709}" type="slidenum">
              <a:rPr lang="tr-TR"/>
              <a:pPr>
                <a:defRPr/>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3 Veri Yer Tutucusu"/>
          <p:cNvSpPr>
            <a:spLocks noGrp="1"/>
          </p:cNvSpPr>
          <p:nvPr>
            <p:ph type="dt" sz="half" idx="10"/>
          </p:nvPr>
        </p:nvSpPr>
        <p:spPr/>
        <p:txBody>
          <a:bodyPr/>
          <a:lstStyle>
            <a:lvl1pPr>
              <a:defRPr/>
            </a:lvl1pPr>
          </a:lstStyle>
          <a:p>
            <a:pPr>
              <a:defRPr/>
            </a:pPr>
            <a:fld id="{B569F338-095A-4FB4-AEFF-8C8E4B3C7447}" type="datetimeFigureOut">
              <a:rPr lang="tr-TR"/>
              <a:pPr>
                <a:defRPr/>
              </a:pPr>
              <a:t>16.05.2013</a:t>
            </a:fld>
            <a:endParaRPr lang="tr-TR"/>
          </a:p>
        </p:txBody>
      </p:sp>
      <p:sp>
        <p:nvSpPr>
          <p:cNvPr id="3" name="2 Altbilgi Yer Tutucusu"/>
          <p:cNvSpPr>
            <a:spLocks noGrp="1"/>
          </p:cNvSpPr>
          <p:nvPr>
            <p:ph type="ftr" sz="quarter" idx="11"/>
          </p:nvPr>
        </p:nvSpPr>
        <p:spPr/>
        <p:txBody>
          <a:bodyPr/>
          <a:lstStyle>
            <a:lvl1pPr>
              <a:defRPr/>
            </a:lvl1pPr>
          </a:lstStyle>
          <a:p>
            <a:pPr>
              <a:defRPr/>
            </a:pPr>
            <a:endParaRPr lang="tr-TR"/>
          </a:p>
        </p:txBody>
      </p:sp>
      <p:sp>
        <p:nvSpPr>
          <p:cNvPr id="4" name="22 Slayt Numarası Yer Tutucusu"/>
          <p:cNvSpPr>
            <a:spLocks noGrp="1"/>
          </p:cNvSpPr>
          <p:nvPr>
            <p:ph type="sldNum" sz="quarter" idx="12"/>
          </p:nvPr>
        </p:nvSpPr>
        <p:spPr/>
        <p:txBody>
          <a:bodyPr/>
          <a:lstStyle>
            <a:lvl1pPr>
              <a:defRPr/>
            </a:lvl1pPr>
          </a:lstStyle>
          <a:p>
            <a:pPr>
              <a:defRPr/>
            </a:pPr>
            <a:fld id="{F4A75844-1711-45A4-B0AF-293C06845F23}" type="slidenum">
              <a:rPr lang="tr-TR"/>
              <a:pPr>
                <a:defRPr/>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5" name="7 Dikdörtgen"/>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8 Yuvarlatılmış Dikdörtgen"/>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1 Başlık"/>
          <p:cNvSpPr>
            <a:spLocks noGrp="1"/>
          </p:cNvSpPr>
          <p:nvPr>
            <p:ph type="title"/>
          </p:nvPr>
        </p:nvSpPr>
        <p:spPr>
          <a:xfrm>
            <a:off x="914400" y="273050"/>
            <a:ext cx="7772400" cy="1143000"/>
          </a:xfrm>
        </p:spPr>
        <p:txBody>
          <a:bodyPr/>
          <a:lstStyle>
            <a:lvl1pPr algn="l">
              <a:buNone/>
              <a:defRPr sz="4000" b="0"/>
            </a:lvl1pPr>
          </a:lstStyle>
          <a:p>
            <a:r>
              <a:rPr lang="tr-TR" smtClean="0"/>
              <a:t>Asıl başlık stili için tıklatın</a:t>
            </a:r>
            <a:endParaRPr lang="en-US"/>
          </a:p>
        </p:txBody>
      </p:sp>
      <p:sp>
        <p:nvSpPr>
          <p:cNvPr id="3" name="2 Metin Yer Tutucusu"/>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tr-TR" smtClean="0"/>
              <a:t>Asıl metin stillerini düzenlemek için tıklatın</a:t>
            </a:r>
          </a:p>
        </p:txBody>
      </p:sp>
      <p:sp>
        <p:nvSpPr>
          <p:cNvPr id="11" name="10 İçerik Yer Tutucusu"/>
          <p:cNvSpPr>
            <a:spLocks noGrp="1"/>
          </p:cNvSpPr>
          <p:nvPr>
            <p:ph sz="quarter" idx="1"/>
          </p:nvPr>
        </p:nvSpPr>
        <p:spPr>
          <a:xfrm>
            <a:off x="2971800" y="1600200"/>
            <a:ext cx="5715000" cy="44958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7" name="4 Veri Yer Tutucusu"/>
          <p:cNvSpPr>
            <a:spLocks noGrp="1"/>
          </p:cNvSpPr>
          <p:nvPr>
            <p:ph type="dt" sz="half" idx="10"/>
          </p:nvPr>
        </p:nvSpPr>
        <p:spPr/>
        <p:txBody>
          <a:bodyPr/>
          <a:lstStyle>
            <a:lvl1pPr>
              <a:defRPr/>
            </a:lvl1pPr>
          </a:lstStyle>
          <a:p>
            <a:pPr>
              <a:defRPr/>
            </a:pPr>
            <a:fld id="{DFE66FCC-56BF-4FE2-B933-E498FA30BFD5}" type="datetimeFigureOut">
              <a:rPr lang="tr-TR"/>
              <a:pPr>
                <a:defRPr/>
              </a:pPr>
              <a:t>16.05.2013</a:t>
            </a:fld>
            <a:endParaRPr lang="tr-TR"/>
          </a:p>
        </p:txBody>
      </p:sp>
      <p:sp>
        <p:nvSpPr>
          <p:cNvPr id="8" name="5 Altbilgi Yer Tutucusu"/>
          <p:cNvSpPr>
            <a:spLocks noGrp="1"/>
          </p:cNvSpPr>
          <p:nvPr>
            <p:ph type="ftr" sz="quarter" idx="11"/>
          </p:nvPr>
        </p:nvSpPr>
        <p:spPr/>
        <p:txBody>
          <a:bodyPr/>
          <a:lstStyle>
            <a:lvl1pPr>
              <a:defRPr/>
            </a:lvl1pPr>
          </a:lstStyle>
          <a:p>
            <a:pPr>
              <a:defRPr/>
            </a:pPr>
            <a:endParaRPr lang="tr-TR"/>
          </a:p>
        </p:txBody>
      </p:sp>
      <p:sp>
        <p:nvSpPr>
          <p:cNvPr id="9" name="6 Slayt Numarası Yer Tutucusu"/>
          <p:cNvSpPr>
            <a:spLocks noGrp="1"/>
          </p:cNvSpPr>
          <p:nvPr>
            <p:ph type="sldNum" sz="quarter" idx="12"/>
          </p:nvPr>
        </p:nvSpPr>
        <p:spPr/>
        <p:txBody>
          <a:bodyPr/>
          <a:lstStyle>
            <a:lvl1pPr>
              <a:defRPr/>
            </a:lvl1pPr>
          </a:lstStyle>
          <a:p>
            <a:pPr>
              <a:defRPr/>
            </a:pPr>
            <a:fld id="{8C5D9339-04E3-4B48-AFCB-9A508253CEC0}" type="slidenum">
              <a:rPr lang="tr-TR"/>
              <a:pPr>
                <a:defRPr/>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5" name="10 Dikdörtgen"/>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11 Dikdörtgen"/>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12 Dikdörtgen"/>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1 Başlık"/>
          <p:cNvSpPr>
            <a:spLocks noGrp="1"/>
          </p:cNvSpPr>
          <p:nvPr>
            <p:ph type="title"/>
          </p:nvPr>
        </p:nvSpPr>
        <p:spPr>
          <a:xfrm>
            <a:off x="914400" y="4900550"/>
            <a:ext cx="7315200" cy="522288"/>
          </a:xfrm>
        </p:spPr>
        <p:txBody>
          <a:bodyPr anchor="ctr">
            <a:noAutofit/>
          </a:bodyPr>
          <a:lstStyle>
            <a:lvl1pPr algn="l">
              <a:buNone/>
              <a:defRPr sz="2800" b="0"/>
            </a:lvl1pPr>
          </a:lstStyle>
          <a:p>
            <a:r>
              <a:rPr lang="tr-TR" smtClean="0"/>
              <a:t>Asıl başlık stili için tıklatın</a:t>
            </a:r>
            <a:endParaRPr lang="en-US"/>
          </a:p>
        </p:txBody>
      </p:sp>
      <p:sp>
        <p:nvSpPr>
          <p:cNvPr id="4" name="3 Metin Yer Tutucusu"/>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tr-TR" smtClean="0"/>
              <a:t>Asıl metin stillerini düzenlemek için tıklatın</a:t>
            </a:r>
          </a:p>
        </p:txBody>
      </p:sp>
      <p:sp>
        <p:nvSpPr>
          <p:cNvPr id="3" name="2 Resim Yer Tutucusu"/>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tr-TR" noProof="0" smtClean="0"/>
              <a:t>Resim eklemek için simgeyi tıklatın</a:t>
            </a:r>
            <a:endParaRPr lang="en-US" noProof="0" dirty="0"/>
          </a:p>
        </p:txBody>
      </p:sp>
      <p:sp>
        <p:nvSpPr>
          <p:cNvPr id="8" name="4 Veri Yer Tutucusu"/>
          <p:cNvSpPr>
            <a:spLocks noGrp="1"/>
          </p:cNvSpPr>
          <p:nvPr>
            <p:ph type="dt" sz="half" idx="10"/>
          </p:nvPr>
        </p:nvSpPr>
        <p:spPr/>
        <p:txBody>
          <a:bodyPr/>
          <a:lstStyle>
            <a:lvl1pPr>
              <a:defRPr/>
            </a:lvl1pPr>
          </a:lstStyle>
          <a:p>
            <a:pPr>
              <a:defRPr/>
            </a:pPr>
            <a:fld id="{BC7B7DDC-54B5-422C-B0C9-DEDCEB4DC29A}" type="datetimeFigureOut">
              <a:rPr lang="tr-TR"/>
              <a:pPr>
                <a:defRPr/>
              </a:pPr>
              <a:t>16.05.2013</a:t>
            </a:fld>
            <a:endParaRPr lang="tr-TR"/>
          </a:p>
        </p:txBody>
      </p:sp>
      <p:sp>
        <p:nvSpPr>
          <p:cNvPr id="9" name="5 Altbilgi Yer Tutucusu"/>
          <p:cNvSpPr>
            <a:spLocks noGrp="1"/>
          </p:cNvSpPr>
          <p:nvPr>
            <p:ph type="ftr" sz="quarter" idx="11"/>
          </p:nvPr>
        </p:nvSpPr>
        <p:spPr>
          <a:xfrm>
            <a:off x="914400" y="6172200"/>
            <a:ext cx="3886200" cy="457200"/>
          </a:xfrm>
        </p:spPr>
        <p:txBody>
          <a:bodyPr/>
          <a:lstStyle>
            <a:lvl1pPr>
              <a:defRPr/>
            </a:lvl1pPr>
          </a:lstStyle>
          <a:p>
            <a:pPr>
              <a:defRPr/>
            </a:pPr>
            <a:endParaRPr lang="tr-TR"/>
          </a:p>
        </p:txBody>
      </p:sp>
      <p:sp>
        <p:nvSpPr>
          <p:cNvPr id="10" name="6 Slayt Numarası Yer Tutucusu"/>
          <p:cNvSpPr>
            <a:spLocks noGrp="1"/>
          </p:cNvSpPr>
          <p:nvPr>
            <p:ph type="sldNum" sz="quarter" idx="12"/>
          </p:nvPr>
        </p:nvSpPr>
        <p:spPr>
          <a:xfrm>
            <a:off x="146050" y="6208713"/>
            <a:ext cx="457200" cy="457200"/>
          </a:xfrm>
        </p:spPr>
        <p:txBody>
          <a:bodyPr/>
          <a:lstStyle>
            <a:lvl1pPr>
              <a:defRPr/>
            </a:lvl1pPr>
          </a:lstStyle>
          <a:p>
            <a:pPr>
              <a:defRPr/>
            </a:pPr>
            <a:fld id="{88A5450E-1EDF-4003-8CA9-754C846A0E90}" type="slidenum">
              <a:rPr lang="tr-TR"/>
              <a:pPr>
                <a:defRPr/>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Dikdörtgen"/>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7 Yuvarlatılmış Dikdörtgen"/>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8" name="21 Başlık Yer Tutucusu"/>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tr-TR" smtClean="0"/>
              <a:t>Asıl başlık stili için tıklatın</a:t>
            </a:r>
            <a:endParaRPr lang="en-US" smtClean="0"/>
          </a:p>
        </p:txBody>
      </p:sp>
      <p:sp>
        <p:nvSpPr>
          <p:cNvPr id="1029" name="12 Metin Yer Tutucusu"/>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smtClean="0"/>
          </a:p>
        </p:txBody>
      </p:sp>
      <p:sp>
        <p:nvSpPr>
          <p:cNvPr id="14" name="13 Veri Yer Tutucusu"/>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smtClean="0">
                <a:solidFill>
                  <a:schemeClr val="tx2"/>
                </a:solidFill>
                <a:latin typeface="+mn-lt"/>
              </a:defRPr>
            </a:lvl1pPr>
          </a:lstStyle>
          <a:p>
            <a:pPr>
              <a:defRPr/>
            </a:pPr>
            <a:fld id="{4FEA227B-BA57-44E1-A4A1-D300149C7DD4}" type="datetimeFigureOut">
              <a:rPr lang="tr-TR"/>
              <a:pPr>
                <a:defRPr/>
              </a:pPr>
              <a:t>16.05.2013</a:t>
            </a:fld>
            <a:endParaRPr lang="tr-TR"/>
          </a:p>
        </p:txBody>
      </p:sp>
      <p:sp>
        <p:nvSpPr>
          <p:cNvPr id="3" name="2 Altbilgi Yer Tutucusu"/>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defRPr>
            </a:lvl1pPr>
          </a:lstStyle>
          <a:p>
            <a:pPr>
              <a:defRPr/>
            </a:pPr>
            <a:endParaRPr lang="tr-TR"/>
          </a:p>
        </p:txBody>
      </p:sp>
      <p:sp>
        <p:nvSpPr>
          <p:cNvPr id="23" name="22 Slayt Numarası Yer Tutucusu"/>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smtClean="0">
                <a:solidFill>
                  <a:srgbClr val="FFFFFF"/>
                </a:solidFill>
                <a:latin typeface="+mj-lt"/>
                <a:ea typeface="+mj-ea"/>
                <a:cs typeface="+mj-cs"/>
              </a:defRPr>
            </a:lvl1pPr>
          </a:lstStyle>
          <a:p>
            <a:pPr>
              <a:defRPr/>
            </a:pPr>
            <a:fld id="{101AB372-E0EA-4FB6-AA5B-EF1AA80A360B}" type="slidenum">
              <a:rPr lang="tr-TR"/>
              <a:pPr>
                <a:defRPr/>
              </a:pPr>
              <a:t>‹#›</a:t>
            </a:fld>
            <a:endParaRPr lang="tr-TR"/>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5" r:id="rId3"/>
    <p:sldLayoutId id="2147483682" r:id="rId4"/>
    <p:sldLayoutId id="2147483681" r:id="rId5"/>
    <p:sldLayoutId id="2147483680" r:id="rId6"/>
    <p:sldLayoutId id="2147483679" r:id="rId7"/>
    <p:sldLayoutId id="2147483686" r:id="rId8"/>
    <p:sldLayoutId id="2147483687" r:id="rId9"/>
    <p:sldLayoutId id="2147483678" r:id="rId10"/>
    <p:sldLayoutId id="2147483677" r:id="rId11"/>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Franklin Gothic Book" pitchFamily="34" charset="0"/>
        </a:defRPr>
      </a:lvl2pPr>
      <a:lvl3pPr algn="l" rtl="0" fontAlgn="base">
        <a:spcBef>
          <a:spcPct val="0"/>
        </a:spcBef>
        <a:spcAft>
          <a:spcPct val="0"/>
        </a:spcAft>
        <a:defRPr sz="4000">
          <a:solidFill>
            <a:schemeClr val="tx2"/>
          </a:solidFill>
          <a:latin typeface="Franklin Gothic Book" pitchFamily="34" charset="0"/>
        </a:defRPr>
      </a:lvl3pPr>
      <a:lvl4pPr algn="l" rtl="0" fontAlgn="base">
        <a:spcBef>
          <a:spcPct val="0"/>
        </a:spcBef>
        <a:spcAft>
          <a:spcPct val="0"/>
        </a:spcAft>
        <a:defRPr sz="4000">
          <a:solidFill>
            <a:schemeClr val="tx2"/>
          </a:solidFill>
          <a:latin typeface="Franklin Gothic Book" pitchFamily="34" charset="0"/>
        </a:defRPr>
      </a:lvl4pPr>
      <a:lvl5pPr algn="l" rtl="0" fontAlgn="base">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fontAlgn="base">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fontAlgn="base">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fontAlgn="base">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fontAlgn="base">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fontAlgn="base">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2 Alt Başlık"/>
          <p:cNvSpPr>
            <a:spLocks noGrp="1"/>
          </p:cNvSpPr>
          <p:nvPr>
            <p:ph type="subTitle" idx="1"/>
          </p:nvPr>
        </p:nvSpPr>
        <p:spPr>
          <a:xfrm>
            <a:off x="1295400" y="3789363"/>
            <a:ext cx="6400800" cy="1871662"/>
          </a:xfrm>
        </p:spPr>
        <p:txBody>
          <a:bodyPr/>
          <a:lstStyle/>
          <a:p>
            <a:r>
              <a:rPr lang="tr-TR" sz="2400" dirty="0" smtClean="0">
                <a:solidFill>
                  <a:srgbClr val="002060"/>
                </a:solidFill>
                <a:latin typeface="Arial" charset="0"/>
                <a:cs typeface="Arial" charset="0"/>
              </a:rPr>
              <a:t>SERAP TÜRK</a:t>
            </a:r>
          </a:p>
          <a:p>
            <a:r>
              <a:rPr lang="tr-TR" sz="2400" dirty="0" smtClean="0">
                <a:solidFill>
                  <a:srgbClr val="002060"/>
                </a:solidFill>
                <a:latin typeface="Arial" charset="0"/>
                <a:cs typeface="Arial" charset="0"/>
              </a:rPr>
              <a:t>BİNGÖL ÜNİVERSİTESİ ZİRAAT FAKÜLTESİ</a:t>
            </a:r>
          </a:p>
          <a:p>
            <a:r>
              <a:rPr lang="tr-TR" sz="2400" dirty="0" smtClean="0">
                <a:solidFill>
                  <a:srgbClr val="002060"/>
                </a:solidFill>
                <a:latin typeface="Arial" charset="0"/>
                <a:cs typeface="Arial" charset="0"/>
              </a:rPr>
              <a:t> </a:t>
            </a:r>
            <a:r>
              <a:rPr lang="tr-TR" sz="2400" smtClean="0">
                <a:solidFill>
                  <a:srgbClr val="002060"/>
                </a:solidFill>
                <a:latin typeface="Arial" charset="0"/>
                <a:cs typeface="Arial" charset="0"/>
              </a:rPr>
              <a:t>ZOOTEKNİ BÖLÜMÜ</a:t>
            </a:r>
            <a:endParaRPr lang="tr-TR" sz="2400" dirty="0" smtClean="0">
              <a:solidFill>
                <a:srgbClr val="002060"/>
              </a:solidFill>
              <a:latin typeface="Arial" charset="0"/>
              <a:cs typeface="Arial" charset="0"/>
            </a:endParaRPr>
          </a:p>
        </p:txBody>
      </p:sp>
      <p:sp>
        <p:nvSpPr>
          <p:cNvPr id="2" name="1 Başlık"/>
          <p:cNvSpPr>
            <a:spLocks noGrp="1"/>
          </p:cNvSpPr>
          <p:nvPr>
            <p:ph type="ctrTitle"/>
          </p:nvPr>
        </p:nvSpPr>
        <p:spPr>
          <a:xfrm>
            <a:off x="457200" y="1341438"/>
            <a:ext cx="8229600" cy="2016125"/>
          </a:xfrm>
        </p:spPr>
        <p:txBody>
          <a:bodyPr>
            <a:normAutofit fontScale="90000"/>
          </a:bodyPr>
          <a:lstStyle/>
          <a:p>
            <a:pPr fontAlgn="auto">
              <a:spcAft>
                <a:spcPts val="0"/>
              </a:spcAft>
              <a:defRPr/>
            </a:pPr>
            <a:r>
              <a:rPr lang="tr-TR" sz="2800" b="1" smtClean="0">
                <a:latin typeface="Times New Roman" pitchFamily="18" charset="0"/>
                <a:cs typeface="Times New Roman" pitchFamily="18" charset="0"/>
              </a:rPr>
              <a:t/>
            </a:r>
            <a:br>
              <a:rPr lang="tr-TR" sz="2800" b="1" smtClean="0">
                <a:latin typeface="Times New Roman" pitchFamily="18" charset="0"/>
                <a:cs typeface="Times New Roman" pitchFamily="18" charset="0"/>
              </a:rPr>
            </a:br>
            <a:r>
              <a:rPr lang="tr-TR" sz="3100" b="1" smtClean="0">
                <a:latin typeface="Arial" pitchFamily="34" charset="0"/>
                <a:cs typeface="Arial" pitchFamily="34" charset="0"/>
              </a:rPr>
              <a:t>Bingöl İlinde Organik Ürün Tüketimi ve Tüketim </a:t>
            </a:r>
            <a:br>
              <a:rPr lang="tr-TR" sz="3100" b="1" smtClean="0">
                <a:latin typeface="Arial" pitchFamily="34" charset="0"/>
                <a:cs typeface="Arial" pitchFamily="34" charset="0"/>
              </a:rPr>
            </a:br>
            <a:r>
              <a:rPr lang="tr-TR" sz="3100" b="1" smtClean="0">
                <a:latin typeface="Arial" pitchFamily="34" charset="0"/>
                <a:cs typeface="Arial" pitchFamily="34" charset="0"/>
              </a:rPr>
              <a:t/>
            </a:r>
            <a:br>
              <a:rPr lang="tr-TR" sz="3100" b="1" smtClean="0">
                <a:latin typeface="Arial" pitchFamily="34" charset="0"/>
                <a:cs typeface="Arial" pitchFamily="34" charset="0"/>
              </a:rPr>
            </a:br>
            <a:r>
              <a:rPr lang="tr-TR" sz="3100" b="1" smtClean="0">
                <a:latin typeface="Arial" pitchFamily="34" charset="0"/>
                <a:cs typeface="Arial" pitchFamily="34" charset="0"/>
              </a:rPr>
              <a:t>Alışkanlıklarını Etkileyen Faktörler</a:t>
            </a:r>
            <a:r>
              <a:rPr lang="tr-TR" sz="2800" smtClean="0">
                <a:latin typeface="Times New Roman" pitchFamily="18" charset="0"/>
                <a:cs typeface="Times New Roman" pitchFamily="18" charset="0"/>
              </a:rPr>
              <a:t/>
            </a:r>
            <a:br>
              <a:rPr lang="tr-TR" sz="2800" smtClean="0">
                <a:latin typeface="Times New Roman" pitchFamily="18" charset="0"/>
                <a:cs typeface="Times New Roman" pitchFamily="18" charset="0"/>
              </a:rPr>
            </a:br>
            <a:endParaRPr lang="tr-TR" sz="280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1 Başlık"/>
          <p:cNvSpPr>
            <a:spLocks noGrp="1"/>
          </p:cNvSpPr>
          <p:nvPr>
            <p:ph type="title"/>
          </p:nvPr>
        </p:nvSpPr>
        <p:spPr/>
        <p:txBody>
          <a:bodyPr/>
          <a:lstStyle/>
          <a:p>
            <a:pPr algn="ctr"/>
            <a:r>
              <a:rPr lang="tr-TR" b="1" smtClean="0">
                <a:solidFill>
                  <a:srgbClr val="FF0000"/>
                </a:solidFill>
              </a:rPr>
              <a:t>MATERYAL VE METOT</a:t>
            </a:r>
            <a:endParaRPr lang="tr-TR" smtClean="0">
              <a:solidFill>
                <a:srgbClr val="FF0000"/>
              </a:solidFill>
            </a:endParaRPr>
          </a:p>
        </p:txBody>
      </p:sp>
      <p:sp>
        <p:nvSpPr>
          <p:cNvPr id="24578" name="2 İçerik Yer Tutucusu"/>
          <p:cNvSpPr>
            <a:spLocks noGrp="1"/>
          </p:cNvSpPr>
          <p:nvPr>
            <p:ph sz="quarter" idx="1"/>
          </p:nvPr>
        </p:nvSpPr>
        <p:spPr>
          <a:xfrm>
            <a:off x="3995738" y="1447800"/>
            <a:ext cx="4691062" cy="4572000"/>
          </a:xfrm>
        </p:spPr>
        <p:txBody>
          <a:bodyPr/>
          <a:lstStyle/>
          <a:p>
            <a:pPr algn="just"/>
            <a:endParaRPr lang="tr-TR" smtClean="0">
              <a:solidFill>
                <a:srgbClr val="002060"/>
              </a:solidFill>
              <a:latin typeface="Arial" charset="0"/>
              <a:cs typeface="Arial" charset="0"/>
            </a:endParaRPr>
          </a:p>
          <a:p>
            <a:pPr algn="just"/>
            <a:endParaRPr lang="tr-TR" sz="1800" smtClean="0">
              <a:solidFill>
                <a:srgbClr val="002060"/>
              </a:solidFill>
              <a:latin typeface="Arial" charset="0"/>
              <a:cs typeface="Arial" charset="0"/>
            </a:endParaRPr>
          </a:p>
        </p:txBody>
      </p:sp>
      <p:pic>
        <p:nvPicPr>
          <p:cNvPr id="24579" name="4 Resim" descr="130220131864.jpg"/>
          <p:cNvPicPr>
            <a:picLocks noChangeAspect="1"/>
          </p:cNvPicPr>
          <p:nvPr/>
        </p:nvPicPr>
        <p:blipFill>
          <a:blip r:embed="rId2" cstate="print"/>
          <a:srcRect/>
          <a:stretch>
            <a:fillRect/>
          </a:stretch>
        </p:blipFill>
        <p:spPr bwMode="auto">
          <a:xfrm>
            <a:off x="323850" y="1341438"/>
            <a:ext cx="3676646" cy="4967287"/>
          </a:xfrm>
          <a:prstGeom prst="rect">
            <a:avLst/>
          </a:prstGeom>
          <a:noFill/>
          <a:ln w="9525">
            <a:noFill/>
            <a:miter lim="800000"/>
            <a:headEnd/>
            <a:tailEnd/>
          </a:ln>
        </p:spPr>
      </p:pic>
      <p:sp>
        <p:nvSpPr>
          <p:cNvPr id="24580" name="5 Dikdörtgen"/>
          <p:cNvSpPr>
            <a:spLocks noChangeArrowheads="1"/>
          </p:cNvSpPr>
          <p:nvPr/>
        </p:nvSpPr>
        <p:spPr bwMode="auto">
          <a:xfrm>
            <a:off x="4071934" y="1341438"/>
            <a:ext cx="4892679" cy="4921284"/>
          </a:xfrm>
          <a:prstGeom prst="rect">
            <a:avLst/>
          </a:prstGeom>
          <a:noFill/>
          <a:ln w="9525">
            <a:noFill/>
            <a:miter lim="800000"/>
            <a:headEnd/>
            <a:tailEnd/>
          </a:ln>
        </p:spPr>
        <p:txBody>
          <a:bodyPr wrap="square">
            <a:spAutoFit/>
          </a:bodyPr>
          <a:lstStyle/>
          <a:p>
            <a:pPr algn="ctr">
              <a:lnSpc>
                <a:spcPct val="200000"/>
              </a:lnSpc>
            </a:pPr>
            <a:r>
              <a:rPr lang="tr-TR" sz="2000" dirty="0">
                <a:solidFill>
                  <a:srgbClr val="002060"/>
                </a:solidFill>
                <a:cs typeface="Arial" charset="0"/>
              </a:rPr>
              <a:t>Bu çalışmanın materyalini, 2013 yılında Bingöl ilinde ikamet eden ailelerden örnekleme yöntemiyle seçilen tüketicilerin organik ürünlerin tüketimi konusunda bilgi düzeylerinin ve alışkanlıklarının belirlenmesi için tüketicilerle yüz yüze görüşme yöntemiyle yapılan anketlerden sağlanan veriler oluşturmuştur.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sz="quarter" idx="1"/>
          </p:nvPr>
        </p:nvSpPr>
        <p:spPr>
          <a:xfrm>
            <a:off x="1691680" y="3140968"/>
            <a:ext cx="6143668" cy="3384376"/>
          </a:xfrm>
        </p:spPr>
        <p:txBody>
          <a:bodyPr/>
          <a:lstStyle/>
          <a:p>
            <a:pPr algn="ctr">
              <a:lnSpc>
                <a:spcPct val="200000"/>
              </a:lnSpc>
              <a:buNone/>
            </a:pPr>
            <a:r>
              <a:rPr lang="tr-TR" sz="2400" dirty="0" smtClean="0">
                <a:solidFill>
                  <a:srgbClr val="002060"/>
                </a:solidFill>
                <a:latin typeface="Arial" pitchFamily="34" charset="0"/>
                <a:cs typeface="Arial" pitchFamily="34" charset="0"/>
              </a:rPr>
              <a:t>Bu çalışmada Türkiye İstatistik Kurumu ve ilgili diğer kurum ve kuruluşların verilerinden önemli ölçüde faydalanılmıştır.</a:t>
            </a:r>
            <a:r>
              <a:rPr lang="tr-TR" sz="2400" dirty="0" smtClean="0">
                <a:latin typeface="Arial" pitchFamily="34" charset="0"/>
                <a:cs typeface="Arial" pitchFamily="34" charset="0"/>
              </a:rPr>
              <a:t> </a:t>
            </a:r>
          </a:p>
          <a:p>
            <a:pPr algn="just"/>
            <a:endParaRPr lang="tr-TR" sz="2400" dirty="0" smtClean="0">
              <a:solidFill>
                <a:srgbClr val="002060"/>
              </a:solidFill>
              <a:cs typeface="Arial" charset="0"/>
            </a:endParaRPr>
          </a:p>
          <a:p>
            <a:endParaRPr lang="tr-TR" sz="2400" dirty="0"/>
          </a:p>
        </p:txBody>
      </p:sp>
      <p:sp>
        <p:nvSpPr>
          <p:cNvPr id="3074" name="AutoShape 2" descr="data:image/jpeg;base64,/9j/4AAQSkZJRgABAQAAAQABAAD/2wCEAAkGBhMSEBUUEhIWFRQVFBAWFRUVFRQVFBQXFBUWFBQUFBQXHCYeFxkjGRUUHy8gJCcpLCwsFR4xNTAqNSYrLCkBCQoKDgwOGg8PGiwcHxwpKSktKSwsKSkpLCkpKSksKSksKSwpKSwpKSksKSwpLCwsLCwsKSwpKTU1LCwsLSwsKf/AABEIALgAuAMBIgACEQEDEQH/xAAbAAABBQEBAAAAAAAAAAAAAAAGAAIDBAUBB//EAE0QAAIBAgMDBwgHBQQHCQAAAAECAwARBAUSBiExE0FRYXGB0QcUIlKRoaKxIzJCU1SCwRVicpKyFnPh8CQzQ5O0w/EXJURjZJSjs8L/xAAZAQADAQEBAAAAAAAAAAAAAAACAwQBAAX/xAAsEQACAgICAgEBBwUBAAAAAAAAAQIRAxIhMUFRE1IEFCJxgaGxIzJCYfHB/9oADAMBAAIRAxEAPwAIVBUixCqSympVlr3FA8nk0I4RVhMOKowliCQrEDiQNw5zc9m+p0lYgkKxUEAsB6IJ4AnmrtUY1IvR4Vasx4RazUnbmBNgSbC9gOJPVViPGdtvmd24de8UWvItqRpx4Qc1WFwK1nR4sjcVYWsGuD6JPAHoqx5/bmPiN+8dW4+yiSAakXxl61IMtWqEWZ9IPsO6/AntqdcztzH2b+r23pqS9nVImOWLSGXCo5czA+fDqB+RFPixeoXAPfupiiuhbs4cuFMOXipTOaaZqCUDU2V2wI6KibAjoqy0tRtJSJQDTK3mlX8pwl5oxb7a+7fUKvW1szHfEL1At8h+tS5FSKsd2UfLtNpweHT1pie5UNveaAdoV/0fCIOOgG3aFA+dFnlzxBeTDR9Ab2sQP/z76Hc8ivi8OnMFjHv/AMKiS7LH4NRhZAOhQPYBWXiDWrjDasid6r1J7KEy12uyGlWUESrCKmWEVnrOamXE0ypewAryXHyR4TGIrAK0cZO715EiY/yEilNj2TCQwIwWKWN5JL8ZGadxe/UIwOrfWPl+b8mrqU1h+QuL2Fo5klIP8QQr31ej2hTkOSfDK7By0T33xI8gkeLr+0Af3jSnGV9DeKN7YqO00ml1W8Ue87wwOJw94x1uCUH8VSYaJY8vwsjobR4iGdjbiskkqMvXuhXd1isLKNolhkdzBrVwdKarCNhMk8ZPSFKLu57VKm08hjETKXiCYdREWGnXFIjs/D7Z1i379BJT2bNWqVBNhkdYcbrmEhLBtR44hDhnaIr1gaX/ACGkcvDyYRGGhWgnw7MRb/YCXWP/AHD/AMlYuO2lEZxEXm5GrQkV2sYUXD8hYi29tDt2X6qr4vbGSUOHViGacxjUPoVlheHkxu32upv+6axRn4CuPk2whMONYofSZ14boxhBqC9W5gO6tTFYYcoJFtZpcojbqkjkXV7VZDQ1/ax3B0xlUfzjlo9QtK08YjY8N1rah206LaZhq+iJDTYOa2r6rYYKCOH2go7KLTI/B1xRfyXCrKYkYgK/nisb7rGLCg7+/wB9cVjJd2FmdnYr6p1H0O7h3VnPmu9jFBya/wCkaF130mZIk425jHfvqd821s76dOt2bTxsWNzbvue+qcO8ZN0IyauNFkxCmGOqpzCuHMKoeSQjRE7JUTJUTY6meeUuU2FoicLRJshhiXZxzAD27zQvHNejnYWP6Et6zMe4Gw/Spcs3Q/HFWeYeU+fXmcSX3iQAr6o9D9Qx76pYs6806kUfCv8AjVfPcRy2fueI84t/IB4GpcufVjsQ3Rce8D9Knix0jQxbVlTGruLmrNllqlzEpEL0qa70qBzCoiEYqQKKurAtTJhVp3ICKkYFToRV6HCpW7kOyxxL6Y13D6zcy9tBKVdna2Cqxb9wvf59FEeWbCYyYXERQf8AmHR3gHjXquRbH4fCj0UDPbe7AE91+atq1SyzSfT4GfEvJ5jD5KZCvpTKPyliD/FffVPF+SrEL9R0f4fma9Z0ilprPkn7NcEeHYjIMThiRLEQvOwF19tQBt9e8NGCLEXHQd499YeYbGwPdkQK3QOBp2LPzU2Lli9HlQl3cKiaWj2TIYlNmWxHEVAcih9Wr1KL8sladgMZaaZ6OGyOHoFRHI4egVzcfbOoCjPSSWi98li6KryZTEOAoW0EkYkUlgT0AmiTN5p8Pl+EWAkM2JwyOR6tyzX6rg1nSYBTZR9plHv3+6jTOyI8BI3qRTsOoiNgD7SKkzV0VY15PBdnpuUzMycxedx33t8xWlkzXkxLdL297GsvYyAjEAkcB4bqIdnMKOSkJ55X93+TQYo3QyZQxku+qLyUQYnBJVCTBpVnxonMdpKVaD4VaVB8SDNr9mjpqaPLVquJj009Zj00hxn7BTRsZPs4Z5VjXieJ6Bzk/wCeevXcqymPDRCOMWA4nnJ6TWF5P8m5LDCV/ry2PWE+yO/jRKzVK25Plj4pJDq530zVQxtCsxzDBFNWi8mq19I4X1fl+VdGNsGc9VYV12hXZ5Jv2hjS99F003vY+rpv+7f20/aNZTjcHo1aNb6rXsPqk6ubh00WnNWA8v4dq8/+hPproFcvSBpY4oZtlgkF/tD39VDMmHFGjGhzOsKFfUODfOqsORrgnyxXaMhoB01A8Yq0y1DIoqq2T2UpEFVpBV6RBVSVRWmpjMujBxEfUWPsH+NaXlAxejL3HMy6T2MwLe5CO+q2TRgzC3qt76zPKTir4Yjm9C47F1fpbvqbJyymEvADbG2OJP7sbE9rNqPsrYyZbYYH1mkb2saxtiIS7TNzsui/RqJJ91F3mSogUcFFhW4a7My5Ix7Zh4g1T5MsbAXohGUhzxsO+rSZUiiwI9hvVronX2iHv9gdjy8LvO80q32y1fWHsNKl/qF94x+/2MxMsareW5E0syR+u6Kewnf7r0PrtDL00U+TbMZJsxjDH0VWR+8Lu95pE45FFsZFxbo9hxjcnAxQfUjYqP4UOn5V59jNrcdHhYsS4j0zGyrv1cGYE9y0eZhd43QGxZJFB6CykA9171535VpTDgMMq/ZkRP5YHH6VNj47CzW+ggizTGjEQxPyRE8cjIwvYME1AG46be2odntocXPimhdYxyRbWd97K2g26zetaHDmUYWS9jEFbtDwlSB3sp/LQrsfjmOc44cwE1v97GKNcp8eBLTTSt9hHneY4uPExxxqhSZtKk3uCBc6u65qnnG0OLgxCQ2jJk0aCL29I6DfvrVzbEt5xhOuaUf/AASH9BQft1mDrm2BA+1yN+/EMK7HVq14OyJ06b7/AOhRtJm2JwsSSWjYeir8dzm+8X5qm/aWIGBM7cmG0rIo320EA6T17/fWP5UsYy4AkH/aw+zfU0GMaWHA4f14YJpuqKNEOn8z6R3GtSWidLsx3u+X0qN/I5J3j1zhVLAFVF7gEfa6+FczjD6oz0g3Hdx91WeXNYueZi6qwB5jSr5voc0lGjOI66hkIrz/APtROftVNDn0vrXr0tHV2RpoMHaq7mhs5xKeel+1JDz0DiFYW5Iv035W+VBvlQxYMKAH6zRi38Md39n0Y7zRDsximM63PM3yrA2vi84x+GTgkcXLOAOHKPrt7h7KlyLmirHVWO2UyrkcMtx6T+k3fwHstWuIwTvqtLiLVRmzE9NHGo8CpLbk3ggtTWjHTQ7+0m9bdVHFZzIdymwp65J5JIIsXOo3A3NKhLzp+mlRUhdlFYG6KMvJKbZjvHGGUDt9GhCXMzwA7a29gs55LMICdwZnQ/nW3zpOVy1fB6EIqz3aUV5z5aFJwkAH4j/lSUfvi99AnljlthID/wCo/wCVJUcQsnQcZYloYv7uL+haBdjYz+28d2Tf/dHR9l7/AEUf93H/AELQLsrLpzzGKeLCW388b/KmR6YufcQqzZf9Iwf99L/w8tB23kV83wHVyH/ENRrmEt8VhV574l/yrEVv7ZFoP27Y/tbAj+592INbDv8AQzJ0/wAzS8qy3y89HLRfrQvslnMseZxLMbLLhoIhbeAvJq0Nuu/9VFPlYf8A7vNvvov1oX22wLJhsBikFmEMCMR0qivGfmO6jhzGvdi8nE2/yPVbUNbRvx762ctzUTYaOYcHRW7yPSHcbjuoU2kzA6W7DU7voc5KrPNhCbndzn51ZSBuIp8eroq1Hq6K9XmiNSSZTfElfrqbdI3+2psNiEfgRV0KTxAqpPkyPv02PSNxpMtl0UxnilxLj/ZvbPG0t+iOU/DVTEkGeeX1m5Nf4IQE+YNQ5XhHg1M0hYaCAD1lf+nfWdmObcigSRCtha43gniSe+9TylTtjow24hycxuP31lyY3rqpLmaOdzCuJCW4UvawtK7LXLlqkWA13DYQ1fSEinwkS5Ioqrg2pVfW4pU2xOqBIJTuUKMrrxV1I7RVzzleioMTjFNgBz0Em6qi49vyXNxPCkoP1lBPUbbxWPtxs9i8eEjiMQiQ6/SYhixUjo4WJrB2Ezbk15JjYNvUdB56P4MaK89Nwer8GtKRc2agxCYZExOgyIAl0a4ZVAAJ3cd1D21GzOIXGLjcHYyWs69JtpvbnuNx7BRVhcaKuLOKbGdOzHBNUYGzuX4gucRi7CQoEjReEaXu1+sn+kVi7TbK47E4tJ05FREV5K7m9lfWCwtxvzUdLIK6XFasjTtGPGmqYG7YZFjcZBHEvIqBpeW7ne4v6I9H6vA0+XZ3ES5UcLMY+VUIIyrEraPTo1btxsCKKXxAFUMVjxau+RpV6BcI9gps9gsVhIjDM0ZjFymliWUki44cOJrEz7Gkmw5zRFmuYixoMmxGtiaZi2yZLoROoqiJS1To5pqtU0aEmwr02/8ARJR1WYmrsUduPGnwwaae1TykMjwZmfZosMY1KTdk4c2khjeg7OczM7XcnT6oF6P52FvSAPURVddI36QLX4DfUuSDl0ej9m+0Rxc1bAXK8ugxD8nybK2klSRa+njvrWXYplP0UrC3Nx9tWfOX5ZJ39EATBE/dC8T2m1VDmUqRzAN6Sy65GP2biMaB+a4t1VPSXZ6Ws5O4uv3/ADJ4ssxac6OO3efdTjjZlNngPaOFSDad01CSO7AgqoG/QVDEnsFXMZnZvaKMyaQC5HBRa9u21Gml0yecMn+UEVFzFDxuO0Uq1pIAyg2vexG7pF6VUJs89uH0/uBuOy/dqT2eFVcDhTe7DhzfpVvAY0M9vsjj1UTLyLrusR/njXbtdoY064MJJSDcUV7ObVa/QkNnXd22/wAKyZsIBvAuKx8fIquGG4n5r/gR7KVnj8iuPaOgmj1nC5ib1qpjq8oynbHSNMm8dPPRhlu0kMi7nG7pNQbuLqSobQWHH1DLmtYkubLzG9UMTnSDiwHaa55qOo3cRmhrFx2dWBNxasfHbTRjgbnqoZx2cGQ7zYdFbGU8nEUA68lnNtomkNgfR6bcaz1zFur2VCHBNgN/QKvYfAji3s8a9PF/SjXknkth2GxEjHdw6bVrw4oqN1u2oFZRuA7qRlFM+Vg/Gi4Mwaops4Kjr6Kz8VmKruG9vlWecRc3NZswWkaX7SYm5qzDjTz1irNU8eIrmweCeWUyYpQfqxopPaxuB7lqTzaNwyrw5cPJ1lTqI7N43VBFKASeckE9wsKcmIAuRzm56yf+lJ1KvvD4S8IU2EZkma30kzab+pGDp3flFXZWWHDuF5lbf0ki3vNZWGxUnKNqIKG+m3NY7h3iqWKzCWW0ejTc3N+hd/ztQUkh6lKbpyVLkJjjSqAbtwUewWpUMvhCfryE9Q3UqJOXonlHHf8Ad+xWw0OlbdPHwqzFOVPom1aShLf6tOb1vGu2T7tfi8as3jXYr+pf9v8ABJg80DfW3Gn5lgVkQm28bwR7/dUYCfdr7/GrEOM08EW3Rv8AGlS18MNSyfT/AADjZV6rd1KKGRDcAnsraGPjDFTGosd3HgeB41bhlQ8EW3f40pyj5HLb0YEuJkv9odW+q8bu7HjYUVyyp92u/t8akgCKv+rX3+NBWN+EY9/QLeaOeCntNSx5YftH2URySr6i+/xqEzL6i+/xpqmvH8C3t6M+GBV4Dvqa9WGxCDii99/Gqc+dxjcI1J7/ABrtl7M/F6JC4G88Kz8Xmd9ye2o5sz1cY0+LxqMYtfuk9/jW3H2A9/pIddIPUvna/dJ8XjS88X7pPf41rlH2A1P6SPlKcJq752v3SfF40vPF+6T4vGhcl7Bqf0jvOa551XPPF+6T4vGl52v3SfF41lr2Z+L6R3ndRJPZmPSRbsFP86X7pPi8a750v3SfF411x9nbSX+I1sTSp/nK/dJ8XjXa79QLl9I7CYeZolZY3K3ChgrFdXAC/Tfmq/mGFGs+a8pJEEDhyjcODHh9UEWvRDsbjpVw0UIf6P8AaOGGmw4MryEdP11U91XtmnMUCtqAC4ElwRfXGMTJrjHWw3V0s1N8HprHYGYbCub61cDS1rK31tOpQe0EHsrqYOcg2ikNtV7IxtoNmvu5juNGWcsyiFE+q2X4iTUOeXkIoyD/AAqqfzVormijlzyphTzKFtQUMTJiX1uLEH6zNa/NWPP5oL4jzLFYRnRCgZpC7ppVSbgIri1uJ3t3AVBBgsQArCOSzkBCFazE3sF3bzuO7qo52elEKw2kEbPNikSQi4jkfDwqhsd3Hd31byPGz3waSnUMO+YSmMKPr4e6qBYcxdh310sqT4QUYcANlomZld1k5E6rOEJU2ViLG2/evzq5HJiWtphdiVDbkY+idwYAc1+ei55JUC4Uv9FHis1ULYCypAWjHdyjHvp0OcTo6ywzDk2y+QRgKv0ZgQakO7fpk3/moflXpGuIF47EuCOTRmBSMklWHpGMSPzcADe/Rvqjys72KqxB4WUngQpt3so7x016JjYbYCdh9cR4RR0hZMJhUlbuXd+aoMsg0ZfhdHE42JHPqxnFK/sLogo1ljXRmp5z5nNJvCO25m3KxFlNmPDgDuJqJcFIdwRj9SwCnfr3J7Twr1LZgNGisGC6MPjWe4vqjXHK0qW6SoYVn5PFZ0a24R5Q3+71Pb4D76F5Y2+DdDzs4SS19LWsTextZW0k9l93bupjxMpIIII4g7iO0V6ltTgVWGRE4LhcZw6HxME44dUwoU2gwgOLnv8AeH5CsU4vtGOFAtpNc0GtlsEKjOEWsbgZRk6TTCprWbDComgFKdBUZtj100jrNX2iFRMgpbYWpTN+k00k9Jq0yio2AobO1INR6T7aVSG1KusKjey/aOSJVRQN2IinDc+qNWQLbhY6vdW7iduJJJ2k5GMKyxpya3CBEYsy8Ptamv20GhTWnhluor1XCLJdpJcG3NtbIyBTGu5XVTdrqHgjga3byYbtNTYHbBotd4UcPBFAQ17ARiwcdfPWGsRpmIBG7p40DhA1Sky/l+2D4do25JJAkkj6X3g640jsRbm0A3ruVbb4iI6owokAxNpOJDYiRZHbSdxI0kfmrBxIqTL46U1EYm0EeJ2vkkk5QxqDrmkNibEzQrC39OrtNR4rbCR9A5NFCYeWCy7g3KCzSm32iAvsrLKmq7Kaz8JybNxtspLaTGukpoO9t483TDj+hX7aig2rlSAQhVsFazEm4YypMr24XUx7v4jWPpNcK0DcTuQkxXlAmefleSRfo0QItwoAkEr/AM51A/xVGm3Eoghh5NLQlvS36nGiREVj0KJCR2Ch8rStS20FbCHA7dSxSI5iR9IcMr30urxQxFG6voFbtNY+JzJ5ZHkc+lI7ue1iT+tVT2VwmlOdG8smM5qMzGoyaYTQvKdRK0tRtJUZamM1B8htDmkqMvXC1Rlq7YIczVGzVxnqMvXbHHS1Koy1Ki2ODb/s7zP8JJ8PjVvBbBZktwcK9vy+NKlVv3iXoD40Wl2HzAf+Ff4fGq77CZkd/mj3/L412lQvO34MWNESeT3MSbnCP8PjU8Pk+x44YVx/L40qVB8jC0HNsHmP4V/h8ahbYHMfwj/D40qVZ8jOUDn9gMx/CP8AD413+wGY/hH+HxpUqDYLRHDsBmP4R/h8aafJ/mP4R/h8aVKsuzdaF/2fZj+Ef4fGmnyfZj+Ef4fGlSoWjNRp8nuZfhJPh8aafJ5mX4OT4fGlSodUbQw+TrMvwknw+NMPk5zP8HJ8PjSpVmqNoafJvmf4OT4fGmHya5n+Dk+HxrlKt1R1DW8meZ/g5Ph8aYfJlmn4OT4fGlSrtTqGnyY5p+Ck+HxrlKlRao6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pic>
        <p:nvPicPr>
          <p:cNvPr id="3075" name="Picture 3" descr="C:\Users\HAKAN\Desktop\tuik-turkiye-istatistik-kur-issizlik-rakamlari-2013.jpg"/>
          <p:cNvPicPr>
            <a:picLocks noChangeAspect="1" noChangeArrowheads="1"/>
          </p:cNvPicPr>
          <p:nvPr/>
        </p:nvPicPr>
        <p:blipFill>
          <a:blip r:embed="rId2" cstate="print"/>
          <a:srcRect/>
          <a:stretch>
            <a:fillRect/>
          </a:stretch>
        </p:blipFill>
        <p:spPr bwMode="auto">
          <a:xfrm>
            <a:off x="1142976" y="714356"/>
            <a:ext cx="6572296" cy="206657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sz="quarter" idx="1"/>
          </p:nvPr>
        </p:nvSpPr>
        <p:spPr>
          <a:xfrm>
            <a:off x="4283968" y="980728"/>
            <a:ext cx="4402832" cy="5616624"/>
          </a:xfrm>
        </p:spPr>
        <p:txBody>
          <a:bodyPr/>
          <a:lstStyle/>
          <a:p>
            <a:pPr algn="ctr">
              <a:lnSpc>
                <a:spcPct val="200000"/>
              </a:lnSpc>
              <a:buNone/>
            </a:pPr>
            <a:r>
              <a:rPr lang="tr-TR" sz="1800" dirty="0" smtClean="0">
                <a:solidFill>
                  <a:srgbClr val="002060"/>
                </a:solidFill>
                <a:latin typeface="Arial" pitchFamily="34" charset="0"/>
                <a:cs typeface="Arial" pitchFamily="34" charset="0"/>
              </a:rPr>
              <a:t>Anket formunda, bireylerin sos-yo ekonomik ve demografik özelliklerin yanında,  organik ürünlere ulaşabilme kolaylığı, gıda maddelerinin sağlığa olan etkilerini önemseme, organik olmayan ürünlerin sağlığa zararlı olduğunu düşünme, organik tarım konusunda tam bilgi sahibi olup olmama durumları incelenmiştir.</a:t>
            </a:r>
            <a:endParaRPr lang="tr-TR" sz="1800" dirty="0">
              <a:latin typeface="Arial" pitchFamily="34" charset="0"/>
              <a:cs typeface="Arial" pitchFamily="34" charset="0"/>
            </a:endParaRPr>
          </a:p>
        </p:txBody>
      </p:sp>
      <p:pic>
        <p:nvPicPr>
          <p:cNvPr id="4" name="3 İçerik Yer Tutucusu" descr="130220131863.jpg"/>
          <p:cNvPicPr>
            <a:picLocks noChangeAspect="1"/>
          </p:cNvPicPr>
          <p:nvPr/>
        </p:nvPicPr>
        <p:blipFill>
          <a:blip r:embed="rId2" cstate="print"/>
          <a:srcRect/>
          <a:stretch>
            <a:fillRect/>
          </a:stretch>
        </p:blipFill>
        <p:spPr bwMode="auto">
          <a:xfrm>
            <a:off x="179388" y="1052736"/>
            <a:ext cx="3821108" cy="54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395288" y="573088"/>
            <a:ext cx="8208962" cy="6032500"/>
          </a:xfrm>
          <a:prstGeom prst="rect">
            <a:avLst/>
          </a:prstGeom>
          <a:noFill/>
          <a:ln w="9525">
            <a:noFill/>
            <a:miter lim="800000"/>
            <a:headEnd/>
            <a:tailEnd/>
          </a:ln>
        </p:spPr>
        <p:txBody>
          <a:bodyPr anchor="ctr">
            <a:spAutoFit/>
          </a:bodyPr>
          <a:lstStyle/>
          <a:p>
            <a:pPr indent="457200" algn="just">
              <a:tabLst>
                <a:tab pos="450850" algn="l"/>
              </a:tabLst>
            </a:pPr>
            <a:r>
              <a:rPr lang="tr-TR" sz="1600" dirty="0">
                <a:solidFill>
                  <a:srgbClr val="002060"/>
                </a:solidFill>
                <a:ea typeface="Calibri" pitchFamily="34" charset="0"/>
                <a:cs typeface="Arial" charset="0"/>
              </a:rPr>
              <a:t>Bu çalışmada örnek hacmi, </a:t>
            </a:r>
            <a:r>
              <a:rPr lang="tr-TR" sz="1600" dirty="0">
                <a:solidFill>
                  <a:srgbClr val="FF0000"/>
                </a:solidFill>
                <a:ea typeface="Calibri" pitchFamily="34" charset="0"/>
                <a:cs typeface="Arial" charset="0"/>
              </a:rPr>
              <a:t>ana kitle oranlarına dayalı kümelendirilmemiş tek aşamalı tesadüfî olasılık örnekleme yöntemi </a:t>
            </a:r>
            <a:r>
              <a:rPr lang="tr-TR" sz="1600" dirty="0">
                <a:solidFill>
                  <a:srgbClr val="002060"/>
                </a:solidFill>
                <a:ea typeface="Calibri" pitchFamily="34" charset="0"/>
                <a:cs typeface="Arial" charset="0"/>
              </a:rPr>
              <a:t>ile belirlenmiştir (</a:t>
            </a:r>
            <a:r>
              <a:rPr lang="tr-TR" sz="1600" dirty="0" err="1">
                <a:solidFill>
                  <a:srgbClr val="002060"/>
                </a:solidFill>
                <a:ea typeface="Calibri" pitchFamily="34" charset="0"/>
                <a:cs typeface="Arial" charset="0"/>
              </a:rPr>
              <a:t>Collins</a:t>
            </a:r>
            <a:r>
              <a:rPr lang="tr-TR" sz="1600" dirty="0">
                <a:solidFill>
                  <a:srgbClr val="002060"/>
                </a:solidFill>
                <a:ea typeface="Calibri" pitchFamily="34" charset="0"/>
                <a:cs typeface="Arial" charset="0"/>
              </a:rPr>
              <a:t>, 1986):</a:t>
            </a:r>
          </a:p>
          <a:p>
            <a:pPr indent="457200" algn="just" eaLnBrk="0" hangingPunct="0">
              <a:tabLst>
                <a:tab pos="450850" algn="l"/>
              </a:tabLst>
            </a:pPr>
            <a:r>
              <a:rPr lang="tr-TR" sz="1600" dirty="0">
                <a:ea typeface="Calibri" pitchFamily="34" charset="0"/>
                <a:cs typeface="Arial" charset="0"/>
              </a:rPr>
              <a:t>n =  t</a:t>
            </a:r>
            <a:r>
              <a:rPr lang="tr-TR" sz="1600" baseline="30000" dirty="0">
                <a:ea typeface="Calibri" pitchFamily="34" charset="0"/>
                <a:cs typeface="Arial" charset="0"/>
              </a:rPr>
              <a:t>2</a:t>
            </a:r>
            <a:r>
              <a:rPr lang="tr-TR" sz="1600" dirty="0">
                <a:ea typeface="Calibri" pitchFamily="34" charset="0"/>
                <a:cs typeface="Arial" charset="0"/>
              </a:rPr>
              <a:t> * [1+(0,02) (b–1)]* (p * q) / e</a:t>
            </a:r>
            <a:r>
              <a:rPr lang="tr-TR" sz="1600" baseline="30000" dirty="0">
                <a:ea typeface="Calibri" pitchFamily="34" charset="0"/>
                <a:cs typeface="Arial" charset="0"/>
              </a:rPr>
              <a:t>2</a:t>
            </a:r>
            <a:endParaRPr lang="tr-TR" sz="1600" dirty="0">
              <a:ea typeface="Calibri" pitchFamily="34" charset="0"/>
              <a:cs typeface="Arial" charset="0"/>
            </a:endParaRPr>
          </a:p>
          <a:p>
            <a:pPr indent="457200" algn="just" eaLnBrk="0" hangingPunct="0">
              <a:tabLst>
                <a:tab pos="450850" algn="l"/>
              </a:tabLst>
            </a:pPr>
            <a:r>
              <a:rPr lang="tr-TR" sz="1600" dirty="0">
                <a:ea typeface="Calibri" pitchFamily="34" charset="0"/>
                <a:cs typeface="Arial" charset="0"/>
              </a:rPr>
              <a:t>Burada;</a:t>
            </a:r>
          </a:p>
          <a:p>
            <a:pPr indent="457200" algn="just" eaLnBrk="0" hangingPunct="0">
              <a:tabLst>
                <a:tab pos="450850" algn="l"/>
              </a:tabLst>
            </a:pPr>
            <a:r>
              <a:rPr lang="tr-TR" sz="1600" dirty="0">
                <a:ea typeface="Calibri" pitchFamily="34" charset="0"/>
                <a:cs typeface="Arial" charset="0"/>
              </a:rPr>
              <a:t>n: Örnek Hacmi</a:t>
            </a:r>
          </a:p>
          <a:p>
            <a:pPr indent="457200" algn="just" eaLnBrk="0" hangingPunct="0">
              <a:tabLst>
                <a:tab pos="450850" algn="l"/>
              </a:tabLst>
            </a:pPr>
            <a:r>
              <a:rPr lang="tr-TR" sz="1600" dirty="0">
                <a:ea typeface="Calibri" pitchFamily="34" charset="0"/>
                <a:cs typeface="Arial" charset="0"/>
              </a:rPr>
              <a:t>t: % 95 önem derecesine karşılık gelen tablo değeri</a:t>
            </a:r>
          </a:p>
          <a:p>
            <a:pPr indent="457200" algn="just" eaLnBrk="0" hangingPunct="0">
              <a:tabLst>
                <a:tab pos="450850" algn="l"/>
              </a:tabLst>
            </a:pPr>
            <a:r>
              <a:rPr lang="tr-TR" sz="1600" dirty="0">
                <a:ea typeface="Calibri" pitchFamily="34" charset="0"/>
                <a:cs typeface="Arial" charset="0"/>
              </a:rPr>
              <a:t>b: Örnekleme aşaması (bu çalışmada tek aşamalı olduğu için 1 alınmıştır)</a:t>
            </a:r>
          </a:p>
          <a:p>
            <a:pPr indent="457200" algn="just" eaLnBrk="0" hangingPunct="0">
              <a:tabLst>
                <a:tab pos="450850" algn="l"/>
              </a:tabLst>
            </a:pPr>
            <a:r>
              <a:rPr lang="tr-TR" sz="1600" dirty="0">
                <a:ea typeface="Calibri" pitchFamily="34" charset="0"/>
                <a:cs typeface="Arial" charset="0"/>
              </a:rPr>
              <a:t>p: İncelenen olayın ana kitle içinde gerçekleşme olasılığı % 50 olarak alınmıştır.</a:t>
            </a:r>
          </a:p>
          <a:p>
            <a:pPr indent="457200" algn="just" eaLnBrk="0" hangingPunct="0">
              <a:tabLst>
                <a:tab pos="450850" algn="l"/>
              </a:tabLst>
            </a:pPr>
            <a:r>
              <a:rPr lang="tr-TR" sz="1600" dirty="0">
                <a:ea typeface="Calibri" pitchFamily="34" charset="0"/>
                <a:cs typeface="Arial" charset="0"/>
              </a:rPr>
              <a:t>q: İncelenen olayın gerçekleşmeme olasılığı (1-p)</a:t>
            </a:r>
          </a:p>
          <a:p>
            <a:pPr indent="457200" algn="just" eaLnBrk="0" hangingPunct="0">
              <a:tabLst>
                <a:tab pos="450850" algn="l"/>
              </a:tabLst>
            </a:pPr>
            <a:r>
              <a:rPr lang="tr-TR" sz="1600" dirty="0">
                <a:ea typeface="Calibri" pitchFamily="34" charset="0"/>
                <a:cs typeface="Arial" charset="0"/>
              </a:rPr>
              <a:t>e: Kabul edilen hata payı ( bu çalışmada hata payı %5 olarak alınmıştır)</a:t>
            </a:r>
          </a:p>
          <a:p>
            <a:pPr indent="457200" algn="just" eaLnBrk="0" hangingPunct="0">
              <a:tabLst>
                <a:tab pos="450850" algn="l"/>
              </a:tabLst>
            </a:pPr>
            <a:r>
              <a:rPr lang="tr-TR" sz="1600" dirty="0">
                <a:ea typeface="Calibri" pitchFamily="34" charset="0"/>
                <a:cs typeface="Arial" charset="0"/>
              </a:rPr>
              <a:t>Denklemde, b=1 alındığında, eşitlik aşağıdaki forma dönüşmüştür:</a:t>
            </a:r>
          </a:p>
          <a:p>
            <a:pPr indent="457200" algn="just" eaLnBrk="0" hangingPunct="0">
              <a:tabLst>
                <a:tab pos="450850" algn="l"/>
              </a:tabLst>
            </a:pPr>
            <a:r>
              <a:rPr lang="tr-TR" sz="1600" dirty="0">
                <a:ea typeface="Calibri" pitchFamily="34" charset="0"/>
                <a:cs typeface="Arial" charset="0"/>
              </a:rPr>
              <a:t>n  =   t</a:t>
            </a:r>
            <a:r>
              <a:rPr lang="tr-TR" sz="1600" baseline="30000" dirty="0">
                <a:ea typeface="Calibri" pitchFamily="34" charset="0"/>
                <a:cs typeface="Arial" charset="0"/>
              </a:rPr>
              <a:t>2</a:t>
            </a:r>
            <a:r>
              <a:rPr lang="tr-TR" sz="1600" dirty="0">
                <a:ea typeface="Calibri" pitchFamily="34" charset="0"/>
                <a:cs typeface="Arial" charset="0"/>
              </a:rPr>
              <a:t> * (p*q)/e</a:t>
            </a:r>
            <a:r>
              <a:rPr lang="tr-TR" sz="1600" baseline="30000" dirty="0">
                <a:ea typeface="Calibri" pitchFamily="34" charset="0"/>
                <a:cs typeface="Arial" charset="0"/>
              </a:rPr>
              <a:t>2</a:t>
            </a:r>
            <a:endParaRPr lang="tr-TR" sz="1600" dirty="0">
              <a:ea typeface="Calibri" pitchFamily="34" charset="0"/>
              <a:cs typeface="Arial" charset="0"/>
            </a:endParaRPr>
          </a:p>
          <a:p>
            <a:pPr indent="457200" algn="just" eaLnBrk="0" hangingPunct="0">
              <a:tabLst>
                <a:tab pos="450850" algn="l"/>
              </a:tabLst>
            </a:pPr>
            <a:r>
              <a:rPr lang="tr-TR" sz="1600" dirty="0">
                <a:ea typeface="Calibri" pitchFamily="34" charset="0"/>
                <a:cs typeface="Arial" charset="0"/>
              </a:rPr>
              <a:t>Bu formüle göre örnekleme hacmi;</a:t>
            </a:r>
          </a:p>
          <a:p>
            <a:pPr indent="457200" algn="just" eaLnBrk="0" hangingPunct="0">
              <a:tabLst>
                <a:tab pos="450850" algn="l"/>
              </a:tabLst>
            </a:pPr>
            <a:r>
              <a:rPr lang="tr-TR" sz="1600" dirty="0">
                <a:ea typeface="Calibri" pitchFamily="34" charset="0"/>
                <a:cs typeface="Arial" charset="0"/>
              </a:rPr>
              <a:t>n = 1,96</a:t>
            </a:r>
            <a:r>
              <a:rPr lang="tr-TR" sz="1600" baseline="30000" dirty="0">
                <a:ea typeface="Calibri" pitchFamily="34" charset="0"/>
                <a:cs typeface="Arial" charset="0"/>
              </a:rPr>
              <a:t>2</a:t>
            </a:r>
            <a:r>
              <a:rPr lang="tr-TR" sz="1600" dirty="0">
                <a:ea typeface="Calibri" pitchFamily="34" charset="0"/>
                <a:cs typeface="Arial" charset="0"/>
              </a:rPr>
              <a:t>*(0,50 * 0,50 )/0,05</a:t>
            </a:r>
            <a:r>
              <a:rPr lang="tr-TR" sz="1600" baseline="30000" dirty="0">
                <a:ea typeface="Calibri" pitchFamily="34" charset="0"/>
                <a:cs typeface="Arial" charset="0"/>
              </a:rPr>
              <a:t>2 </a:t>
            </a:r>
            <a:r>
              <a:rPr lang="tr-TR" sz="1600" dirty="0">
                <a:ea typeface="Calibri" pitchFamily="34" charset="0"/>
                <a:cs typeface="Arial" charset="0"/>
              </a:rPr>
              <a:t>→ n = 384</a:t>
            </a:r>
          </a:p>
          <a:p>
            <a:pPr indent="457200" algn="just" eaLnBrk="0" hangingPunct="0">
              <a:tabLst>
                <a:tab pos="450850" algn="l"/>
              </a:tabLst>
            </a:pPr>
            <a:endParaRPr lang="tr-TR" sz="1600" dirty="0">
              <a:solidFill>
                <a:srgbClr val="FF0000"/>
              </a:solidFill>
              <a:ea typeface="Calibri" pitchFamily="34" charset="0"/>
              <a:cs typeface="Arial" charset="0"/>
            </a:endParaRPr>
          </a:p>
          <a:p>
            <a:pPr indent="457200" algn="just" eaLnBrk="0" hangingPunct="0">
              <a:tabLst>
                <a:tab pos="450850" algn="l"/>
              </a:tabLst>
            </a:pPr>
            <a:r>
              <a:rPr lang="tr-TR" sz="1600" dirty="0">
                <a:solidFill>
                  <a:srgbClr val="FF0000"/>
                </a:solidFill>
                <a:ea typeface="Calibri" pitchFamily="34" charset="0"/>
                <a:cs typeface="Arial" charset="0"/>
              </a:rPr>
              <a:t>Örnek hacmi 384 olarak saptanmış ve ankette kayıp değerler olacağı dikkate alınarak 392 anket yapılmıştır.</a:t>
            </a:r>
          </a:p>
          <a:p>
            <a:pPr indent="457200" algn="just" eaLnBrk="0" hangingPunct="0">
              <a:tabLst>
                <a:tab pos="450850" algn="l"/>
              </a:tabLst>
            </a:pPr>
            <a:endParaRPr lang="tr-TR" sz="1600" dirty="0">
              <a:solidFill>
                <a:srgbClr val="002060"/>
              </a:solidFill>
              <a:ea typeface="Calibri" pitchFamily="34" charset="0"/>
              <a:cs typeface="Arial" charset="0"/>
            </a:endParaRPr>
          </a:p>
          <a:p>
            <a:pPr indent="457200" algn="just" eaLnBrk="0" hangingPunct="0">
              <a:tabLst>
                <a:tab pos="450850" algn="l"/>
              </a:tabLst>
            </a:pPr>
            <a:r>
              <a:rPr lang="tr-TR" sz="1600" dirty="0">
                <a:solidFill>
                  <a:srgbClr val="FF0000"/>
                </a:solidFill>
                <a:ea typeface="Calibri" pitchFamily="34" charset="0"/>
                <a:cs typeface="Arial" charset="0"/>
              </a:rPr>
              <a:t> Bu araştırmada, tüketicilerin organik ürün tüketimi ile ilgili bazı yargılara “kesinlikle katılmıyorum”, “katılmıyorum”, “fikrim yok”, “katılıyorum” ve “kesinlikle katılıyorum” gibi durumları analiz edilmiştir. </a:t>
            </a:r>
          </a:p>
          <a:p>
            <a:pPr indent="457200" algn="just" eaLnBrk="0" hangingPunct="0">
              <a:tabLst>
                <a:tab pos="450850" algn="l"/>
              </a:tabLst>
            </a:pPr>
            <a:endParaRPr lang="tr-TR" sz="1600" dirty="0">
              <a:solidFill>
                <a:srgbClr val="002060"/>
              </a:solidFill>
              <a:ea typeface="Calibri" pitchFamily="34" charset="0"/>
              <a:cs typeface="Arial" charset="0"/>
            </a:endParaRPr>
          </a:p>
          <a:p>
            <a:pPr indent="457200" algn="just" eaLnBrk="0" hangingPunct="0">
              <a:tabLst>
                <a:tab pos="450850" algn="l"/>
              </a:tabLst>
            </a:pPr>
            <a:r>
              <a:rPr lang="tr-TR" sz="1600" dirty="0">
                <a:solidFill>
                  <a:srgbClr val="002060"/>
                </a:solidFill>
                <a:ea typeface="Calibri" pitchFamily="34" charset="0"/>
                <a:cs typeface="Arial" charset="0"/>
              </a:rPr>
              <a:t>Tüm istatistiksel analizler SPSS 19,0 Windows programında yapılmıştır. </a:t>
            </a:r>
          </a:p>
          <a:p>
            <a:pPr indent="457200" eaLnBrk="0" hangingPunct="0">
              <a:tabLst>
                <a:tab pos="450850" algn="l"/>
              </a:tabLst>
            </a:pPr>
            <a:endParaRPr lang="tr-TR" dirty="0">
              <a:ea typeface="Calibri" pitchFamily="34" charset="0"/>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3 Başlık"/>
          <p:cNvSpPr>
            <a:spLocks noGrp="1"/>
          </p:cNvSpPr>
          <p:nvPr>
            <p:ph type="title"/>
          </p:nvPr>
        </p:nvSpPr>
        <p:spPr>
          <a:xfrm>
            <a:off x="714348" y="285728"/>
            <a:ext cx="7772400" cy="1362075"/>
          </a:xfrm>
        </p:spPr>
        <p:txBody>
          <a:bodyPr/>
          <a:lstStyle/>
          <a:p>
            <a:pPr algn="ctr"/>
            <a:r>
              <a:rPr lang="tr-TR" dirty="0" smtClean="0">
                <a:solidFill>
                  <a:srgbClr val="FF0000"/>
                </a:solidFill>
              </a:rPr>
              <a:t>Araştırma Bulguları</a:t>
            </a:r>
          </a:p>
        </p:txBody>
      </p:sp>
      <p:sp>
        <p:nvSpPr>
          <p:cNvPr id="26626" name="5 Metin Yer Tutucusu"/>
          <p:cNvSpPr>
            <a:spLocks noGrp="1"/>
          </p:cNvSpPr>
          <p:nvPr>
            <p:ph type="body" idx="1"/>
          </p:nvPr>
        </p:nvSpPr>
        <p:spPr>
          <a:xfrm>
            <a:off x="785786" y="3429000"/>
            <a:ext cx="7772400" cy="1338262"/>
          </a:xfrm>
        </p:spPr>
        <p:txBody>
          <a:bodyPr/>
          <a:lstStyle/>
          <a:p>
            <a:pPr algn="ctr">
              <a:lnSpc>
                <a:spcPct val="200000"/>
              </a:lnSpc>
            </a:pPr>
            <a:r>
              <a:rPr lang="tr-TR" sz="4000" b="1" dirty="0" smtClean="0">
                <a:solidFill>
                  <a:srgbClr val="002060"/>
                </a:solidFill>
                <a:latin typeface="Arial" pitchFamily="34" charset="0"/>
                <a:cs typeface="Arial" pitchFamily="34" charset="0"/>
              </a:rPr>
              <a:t>Anket Yapılan Bireylerin Demografik Özellikleri</a:t>
            </a:r>
            <a:endParaRPr lang="tr-TR" sz="4000" dirty="0" smtClean="0">
              <a:solidFill>
                <a:srgbClr val="00206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1785918" y="2500306"/>
            <a:ext cx="6392876" cy="4168782"/>
          </a:xfrm>
          <a:prstGeom prst="rect">
            <a:avLst/>
          </a:prstGeom>
          <a:noFill/>
          <a:ln w="9525">
            <a:noFill/>
            <a:miter lim="800000"/>
            <a:headEnd/>
            <a:tailEnd/>
          </a:ln>
        </p:spPr>
      </p:pic>
      <p:sp>
        <p:nvSpPr>
          <p:cNvPr id="5" name="1 Başlık"/>
          <p:cNvSpPr>
            <a:spLocks noGrp="1"/>
          </p:cNvSpPr>
          <p:nvPr>
            <p:ph type="title"/>
          </p:nvPr>
        </p:nvSpPr>
        <p:spPr>
          <a:xfrm>
            <a:off x="571472" y="357166"/>
            <a:ext cx="7772400" cy="1362075"/>
          </a:xfrm>
        </p:spPr>
        <p:txBody>
          <a:bodyPr/>
          <a:lstStyle/>
          <a:p>
            <a:r>
              <a:rPr lang="tr-TR" dirty="0" smtClean="0">
                <a:solidFill>
                  <a:srgbClr val="FF0000"/>
                </a:solidFill>
              </a:rPr>
              <a:t>1. Cinsiyet</a:t>
            </a:r>
            <a:endParaRPr lang="tr-TR"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14348" y="500042"/>
            <a:ext cx="7772400" cy="1362075"/>
          </a:xfrm>
        </p:spPr>
        <p:txBody>
          <a:bodyPr/>
          <a:lstStyle/>
          <a:p>
            <a:r>
              <a:rPr lang="tr-TR" dirty="0" smtClean="0">
                <a:solidFill>
                  <a:srgbClr val="FF0000"/>
                </a:solidFill>
              </a:rPr>
              <a:t>2. Medeni Durum</a:t>
            </a:r>
            <a:endParaRPr lang="tr-TR" dirty="0">
              <a:solidFill>
                <a:srgbClr val="FF0000"/>
              </a:solidFill>
            </a:endParaRPr>
          </a:p>
        </p:txBody>
      </p:sp>
      <p:pic>
        <p:nvPicPr>
          <p:cNvPr id="4" name="Picture 4"/>
          <p:cNvPicPr>
            <a:picLocks noChangeAspect="1" noChangeArrowheads="1"/>
          </p:cNvPicPr>
          <p:nvPr/>
        </p:nvPicPr>
        <p:blipFill>
          <a:blip r:embed="rId2" cstate="print"/>
          <a:srcRect/>
          <a:stretch>
            <a:fillRect/>
          </a:stretch>
        </p:blipFill>
        <p:spPr bwMode="auto">
          <a:xfrm>
            <a:off x="1500166" y="2643182"/>
            <a:ext cx="6392877" cy="39528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14348" y="428604"/>
            <a:ext cx="7772400" cy="1362075"/>
          </a:xfrm>
        </p:spPr>
        <p:txBody>
          <a:bodyPr/>
          <a:lstStyle/>
          <a:p>
            <a:r>
              <a:rPr lang="tr-TR" dirty="0" smtClean="0">
                <a:solidFill>
                  <a:srgbClr val="FF0000"/>
                </a:solidFill>
              </a:rPr>
              <a:t>3. Yaş</a:t>
            </a:r>
            <a:endParaRPr lang="tr-TR" dirty="0">
              <a:solidFill>
                <a:srgbClr val="FF0000"/>
              </a:solidFill>
            </a:endParaRPr>
          </a:p>
        </p:txBody>
      </p:sp>
      <p:pic>
        <p:nvPicPr>
          <p:cNvPr id="4" name="Picture 2"/>
          <p:cNvPicPr>
            <a:picLocks noChangeAspect="1" noChangeArrowheads="1"/>
          </p:cNvPicPr>
          <p:nvPr/>
        </p:nvPicPr>
        <p:blipFill>
          <a:blip r:embed="rId2" cstate="print"/>
          <a:srcRect/>
          <a:stretch>
            <a:fillRect/>
          </a:stretch>
        </p:blipFill>
        <p:spPr bwMode="auto">
          <a:xfrm>
            <a:off x="1714480" y="2714620"/>
            <a:ext cx="5929354" cy="34290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14348" y="428604"/>
            <a:ext cx="7772400" cy="1362075"/>
          </a:xfrm>
        </p:spPr>
        <p:txBody>
          <a:bodyPr/>
          <a:lstStyle/>
          <a:p>
            <a:r>
              <a:rPr lang="tr-TR" dirty="0" smtClean="0">
                <a:solidFill>
                  <a:srgbClr val="FF0000"/>
                </a:solidFill>
              </a:rPr>
              <a:t>4. Meslek</a:t>
            </a:r>
            <a:endParaRPr lang="tr-TR" dirty="0">
              <a:solidFill>
                <a:srgbClr val="FF0000"/>
              </a:solidFill>
            </a:endParaRPr>
          </a:p>
        </p:txBody>
      </p:sp>
      <p:pic>
        <p:nvPicPr>
          <p:cNvPr id="4" name="Picture 4"/>
          <p:cNvPicPr>
            <a:picLocks noChangeAspect="1" noChangeArrowheads="1"/>
          </p:cNvPicPr>
          <p:nvPr/>
        </p:nvPicPr>
        <p:blipFill>
          <a:blip r:embed="rId2" cstate="print"/>
          <a:srcRect/>
          <a:stretch>
            <a:fillRect/>
          </a:stretch>
        </p:blipFill>
        <p:spPr bwMode="auto">
          <a:xfrm>
            <a:off x="1571604" y="2714620"/>
            <a:ext cx="5929354" cy="38131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14348" y="500042"/>
            <a:ext cx="7772400" cy="1362075"/>
          </a:xfrm>
        </p:spPr>
        <p:txBody>
          <a:bodyPr/>
          <a:lstStyle/>
          <a:p>
            <a:r>
              <a:rPr lang="tr-TR" dirty="0" smtClean="0">
                <a:solidFill>
                  <a:srgbClr val="FF0000"/>
                </a:solidFill>
              </a:rPr>
              <a:t>5. Aylık Gelir</a:t>
            </a:r>
            <a:endParaRPr lang="tr-TR" dirty="0">
              <a:solidFill>
                <a:srgbClr val="FF0000"/>
              </a:solidFill>
            </a:endParaRPr>
          </a:p>
        </p:txBody>
      </p:sp>
      <p:pic>
        <p:nvPicPr>
          <p:cNvPr id="4" name="Picture 3"/>
          <p:cNvPicPr>
            <a:picLocks noChangeAspect="1" noChangeArrowheads="1"/>
          </p:cNvPicPr>
          <p:nvPr/>
        </p:nvPicPr>
        <p:blipFill>
          <a:blip r:embed="rId2" cstate="print"/>
          <a:srcRect/>
          <a:stretch>
            <a:fillRect/>
          </a:stretch>
        </p:blipFill>
        <p:spPr bwMode="auto">
          <a:xfrm>
            <a:off x="1071538" y="2643182"/>
            <a:ext cx="7286676" cy="38020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3 Başlık"/>
          <p:cNvSpPr>
            <a:spLocks noGrp="1"/>
          </p:cNvSpPr>
          <p:nvPr>
            <p:ph type="title"/>
          </p:nvPr>
        </p:nvSpPr>
        <p:spPr>
          <a:xfrm>
            <a:off x="914400" y="274638"/>
            <a:ext cx="7772400" cy="654032"/>
          </a:xfrm>
        </p:spPr>
        <p:txBody>
          <a:bodyPr/>
          <a:lstStyle/>
          <a:p>
            <a:pPr algn="ctr"/>
            <a:r>
              <a:rPr lang="tr-TR" sz="2800" u="sng" dirty="0" smtClean="0">
                <a:solidFill>
                  <a:srgbClr val="0099CC"/>
                </a:solidFill>
                <a:latin typeface="Arial" pitchFamily="34" charset="0"/>
                <a:cs typeface="Arial" pitchFamily="34" charset="0"/>
              </a:rPr>
              <a:t>İÇİNDEKİLER</a:t>
            </a:r>
            <a:r>
              <a:rPr lang="tr-TR" sz="2800" dirty="0" smtClean="0">
                <a:solidFill>
                  <a:srgbClr val="0099CC"/>
                </a:solidFill>
                <a:latin typeface="Arial" pitchFamily="34" charset="0"/>
                <a:cs typeface="Arial" pitchFamily="34" charset="0"/>
              </a:rPr>
              <a:t>;</a:t>
            </a:r>
            <a:endParaRPr lang="tr-TR" sz="2800" dirty="0" smtClean="0">
              <a:solidFill>
                <a:srgbClr val="FF0000"/>
              </a:solidFill>
              <a:latin typeface="Arial" charset="0"/>
              <a:cs typeface="Arial" charset="0"/>
            </a:endParaRPr>
          </a:p>
        </p:txBody>
      </p:sp>
      <p:sp>
        <p:nvSpPr>
          <p:cNvPr id="5" name="4 İçerik Yer Tutucusu"/>
          <p:cNvSpPr>
            <a:spLocks noGrp="1"/>
          </p:cNvSpPr>
          <p:nvPr>
            <p:ph sz="quarter" idx="1"/>
          </p:nvPr>
        </p:nvSpPr>
        <p:spPr>
          <a:xfrm>
            <a:off x="914400" y="1052736"/>
            <a:ext cx="7546032" cy="4967064"/>
          </a:xfrm>
        </p:spPr>
        <p:txBody>
          <a:bodyPr>
            <a:normAutofit lnSpcReduction="10000"/>
          </a:bodyPr>
          <a:lstStyle/>
          <a:p>
            <a:pPr marL="274320" indent="-274320" fontAlgn="auto">
              <a:spcBef>
                <a:spcPts val="580"/>
              </a:spcBef>
              <a:spcAft>
                <a:spcPts val="0"/>
              </a:spcAft>
              <a:buFont typeface="Wingdings" pitchFamily="2" charset="2"/>
              <a:buChar char="v"/>
              <a:defRPr/>
            </a:pPr>
            <a:r>
              <a:rPr lang="tr-TR" sz="2000" b="1" dirty="0" smtClean="0">
                <a:solidFill>
                  <a:srgbClr val="FF0000"/>
                </a:solidFill>
                <a:latin typeface="Arial" pitchFamily="34" charset="0"/>
                <a:cs typeface="Arial" pitchFamily="34" charset="0"/>
              </a:rPr>
              <a:t>GİRİŞ</a:t>
            </a:r>
          </a:p>
          <a:p>
            <a:pPr>
              <a:lnSpc>
                <a:spcPct val="80000"/>
              </a:lnSpc>
              <a:buFont typeface="Wingdings" pitchFamily="2" charset="2"/>
              <a:buChar char="Ø"/>
            </a:pPr>
            <a:r>
              <a:rPr lang="tr-TR" sz="2000" b="1" i="1" dirty="0" smtClean="0">
                <a:solidFill>
                  <a:srgbClr val="002060"/>
                </a:solidFill>
                <a:latin typeface="Arial" pitchFamily="34" charset="0"/>
                <a:cs typeface="Arial" pitchFamily="34" charset="0"/>
              </a:rPr>
              <a:t>Organik tarımın Tanımı</a:t>
            </a:r>
          </a:p>
          <a:p>
            <a:pPr>
              <a:lnSpc>
                <a:spcPct val="80000"/>
              </a:lnSpc>
              <a:buFont typeface="Wingdings" pitchFamily="2" charset="2"/>
              <a:buChar char="Ø"/>
            </a:pPr>
            <a:r>
              <a:rPr lang="tr-TR" sz="2000" b="1" i="1" dirty="0" smtClean="0">
                <a:solidFill>
                  <a:srgbClr val="002060"/>
                </a:solidFill>
                <a:latin typeface="Arial" pitchFamily="34" charset="0"/>
                <a:cs typeface="Arial" pitchFamily="34" charset="0"/>
              </a:rPr>
              <a:t>Organik tarımın Önemi</a:t>
            </a:r>
          </a:p>
          <a:p>
            <a:pPr>
              <a:lnSpc>
                <a:spcPct val="80000"/>
              </a:lnSpc>
              <a:buFont typeface="Wingdings" pitchFamily="2" charset="2"/>
              <a:buChar char="Ø"/>
            </a:pPr>
            <a:r>
              <a:rPr lang="tr-TR" sz="2000" b="1" i="1" dirty="0" smtClean="0">
                <a:solidFill>
                  <a:srgbClr val="002060"/>
                </a:solidFill>
                <a:latin typeface="Arial" pitchFamily="34" charset="0"/>
                <a:cs typeface="Arial" pitchFamily="34" charset="0"/>
              </a:rPr>
              <a:t>Organik tarımın İlkeleri</a:t>
            </a:r>
          </a:p>
          <a:p>
            <a:pPr>
              <a:lnSpc>
                <a:spcPct val="80000"/>
              </a:lnSpc>
              <a:buFont typeface="Wingdings" pitchFamily="2" charset="2"/>
              <a:buChar char="Ø"/>
            </a:pPr>
            <a:r>
              <a:rPr lang="tr-TR" sz="2000" b="1" i="1" dirty="0" smtClean="0">
                <a:solidFill>
                  <a:srgbClr val="002060"/>
                </a:solidFill>
                <a:latin typeface="Arial" pitchFamily="34" charset="0"/>
                <a:cs typeface="Arial" pitchFamily="34" charset="0"/>
              </a:rPr>
              <a:t>Dünyada Organik tarımın Gelişimi</a:t>
            </a:r>
          </a:p>
          <a:p>
            <a:pPr>
              <a:lnSpc>
                <a:spcPct val="80000"/>
              </a:lnSpc>
              <a:buFont typeface="Wingdings" pitchFamily="2" charset="2"/>
              <a:buChar char="Ø"/>
            </a:pPr>
            <a:r>
              <a:rPr lang="tr-TR" sz="2000" b="1" i="1" dirty="0" smtClean="0">
                <a:solidFill>
                  <a:srgbClr val="002060"/>
                </a:solidFill>
                <a:latin typeface="Arial" pitchFamily="34" charset="0"/>
                <a:cs typeface="Arial" pitchFamily="34" charset="0"/>
              </a:rPr>
              <a:t>Türkiye ve Bingöl’de Organik tarım</a:t>
            </a:r>
          </a:p>
          <a:p>
            <a:pPr>
              <a:lnSpc>
                <a:spcPct val="80000"/>
              </a:lnSpc>
              <a:buFont typeface="Wingdings" pitchFamily="2" charset="2"/>
              <a:buChar char="Ø"/>
            </a:pPr>
            <a:endParaRPr lang="tr-TR" sz="2000" b="1" i="1" dirty="0" smtClean="0">
              <a:solidFill>
                <a:srgbClr val="002060"/>
              </a:solidFill>
              <a:latin typeface="Arial" pitchFamily="34" charset="0"/>
              <a:cs typeface="Arial" pitchFamily="34" charset="0"/>
            </a:endParaRPr>
          </a:p>
          <a:p>
            <a:pPr marL="266700" indent="-266700" fontAlgn="auto">
              <a:spcBef>
                <a:spcPts val="580"/>
              </a:spcBef>
              <a:spcAft>
                <a:spcPts val="0"/>
              </a:spcAft>
              <a:buFont typeface="Wingdings" pitchFamily="2" charset="2"/>
              <a:buChar char="v"/>
              <a:defRPr/>
            </a:pPr>
            <a:r>
              <a:rPr lang="tr-TR" sz="2000" b="1" dirty="0" smtClean="0">
                <a:solidFill>
                  <a:srgbClr val="FF0000"/>
                </a:solidFill>
                <a:latin typeface="Arial" pitchFamily="34" charset="0"/>
                <a:cs typeface="Arial" pitchFamily="34" charset="0"/>
              </a:rPr>
              <a:t>ARAŞTIRMANIN AMACI</a:t>
            </a:r>
          </a:p>
          <a:p>
            <a:pPr marL="266700" indent="-266700" fontAlgn="auto">
              <a:spcBef>
                <a:spcPts val="580"/>
              </a:spcBef>
              <a:spcAft>
                <a:spcPts val="0"/>
              </a:spcAft>
              <a:buFont typeface="Wingdings" pitchFamily="2" charset="2"/>
              <a:buChar char="v"/>
              <a:defRPr/>
            </a:pPr>
            <a:endParaRPr lang="tr-TR" sz="2000" b="1" dirty="0" smtClean="0">
              <a:solidFill>
                <a:srgbClr val="FF0000"/>
              </a:solidFill>
              <a:latin typeface="Arial" pitchFamily="34" charset="0"/>
              <a:cs typeface="Arial" pitchFamily="34" charset="0"/>
            </a:endParaRPr>
          </a:p>
          <a:p>
            <a:pPr marL="266700" indent="-266700" fontAlgn="auto">
              <a:spcBef>
                <a:spcPts val="580"/>
              </a:spcBef>
              <a:spcAft>
                <a:spcPts val="0"/>
              </a:spcAft>
              <a:buFont typeface="Wingdings" pitchFamily="2" charset="2"/>
              <a:buChar char="v"/>
              <a:defRPr/>
            </a:pPr>
            <a:r>
              <a:rPr lang="tr-TR" sz="2000" b="1" dirty="0" smtClean="0">
                <a:solidFill>
                  <a:srgbClr val="FF0000"/>
                </a:solidFill>
                <a:latin typeface="Arial" pitchFamily="34" charset="0"/>
                <a:cs typeface="Arial" pitchFamily="34" charset="0"/>
              </a:rPr>
              <a:t>MATERYAL VE METOT</a:t>
            </a:r>
          </a:p>
          <a:p>
            <a:pPr marL="266700" indent="-266700" fontAlgn="auto">
              <a:spcBef>
                <a:spcPts val="580"/>
              </a:spcBef>
              <a:spcAft>
                <a:spcPts val="0"/>
              </a:spcAft>
              <a:buNone/>
              <a:defRPr/>
            </a:pPr>
            <a:endParaRPr lang="tr-TR" sz="2000" b="1" dirty="0" smtClean="0">
              <a:solidFill>
                <a:srgbClr val="FF0000"/>
              </a:solidFill>
              <a:latin typeface="Arial" pitchFamily="34" charset="0"/>
              <a:cs typeface="Arial" pitchFamily="34" charset="0"/>
            </a:endParaRPr>
          </a:p>
          <a:p>
            <a:pPr marL="266700" indent="-266700" fontAlgn="auto">
              <a:spcBef>
                <a:spcPts val="580"/>
              </a:spcBef>
              <a:spcAft>
                <a:spcPts val="0"/>
              </a:spcAft>
              <a:buFont typeface="Wingdings" pitchFamily="2" charset="2"/>
              <a:buChar char="v"/>
              <a:defRPr/>
            </a:pPr>
            <a:r>
              <a:rPr lang="tr-TR" sz="2000" b="1" dirty="0" smtClean="0">
                <a:solidFill>
                  <a:srgbClr val="FF0000"/>
                </a:solidFill>
                <a:latin typeface="Arial" pitchFamily="34" charset="0"/>
                <a:cs typeface="Arial" pitchFamily="34" charset="0"/>
              </a:rPr>
              <a:t>ARAŞTIRMA BULGULARI</a:t>
            </a:r>
          </a:p>
          <a:p>
            <a:pPr marL="266700" indent="-266700" fontAlgn="auto">
              <a:spcBef>
                <a:spcPts val="580"/>
              </a:spcBef>
              <a:spcAft>
                <a:spcPts val="0"/>
              </a:spcAft>
              <a:buFont typeface="Wingdings" pitchFamily="2" charset="2"/>
              <a:buChar char="v"/>
              <a:defRPr/>
            </a:pPr>
            <a:endParaRPr lang="tr-TR" sz="2000" b="1" dirty="0" smtClean="0">
              <a:solidFill>
                <a:srgbClr val="FF0000"/>
              </a:solidFill>
              <a:latin typeface="Arial" pitchFamily="34" charset="0"/>
              <a:cs typeface="Arial" pitchFamily="34" charset="0"/>
            </a:endParaRPr>
          </a:p>
          <a:p>
            <a:pPr marL="266700" indent="-266700" fontAlgn="auto">
              <a:spcBef>
                <a:spcPts val="580"/>
              </a:spcBef>
              <a:spcAft>
                <a:spcPts val="0"/>
              </a:spcAft>
              <a:buFont typeface="Wingdings" pitchFamily="2" charset="2"/>
              <a:buChar char="v"/>
              <a:defRPr/>
            </a:pPr>
            <a:r>
              <a:rPr lang="tr-TR" sz="2000" b="1" dirty="0" smtClean="0">
                <a:solidFill>
                  <a:srgbClr val="FF0000"/>
                </a:solidFill>
                <a:latin typeface="Arial" pitchFamily="34" charset="0"/>
                <a:cs typeface="Arial" pitchFamily="34" charset="0"/>
              </a:rPr>
              <a:t>SONUÇ VE ÖNERİLER</a:t>
            </a:r>
          </a:p>
          <a:p>
            <a:pPr marL="266700" indent="-266700" fontAlgn="auto">
              <a:spcBef>
                <a:spcPts val="580"/>
              </a:spcBef>
              <a:spcAft>
                <a:spcPts val="0"/>
              </a:spcAft>
              <a:buFont typeface="Wingdings" pitchFamily="2" charset="2"/>
              <a:buChar char="v"/>
              <a:defRPr/>
            </a:pPr>
            <a:endParaRPr lang="tr-TR" sz="2000" b="1" dirty="0" smtClean="0">
              <a:latin typeface="Times New Roman" pitchFamily="18" charset="0"/>
              <a:cs typeface="Times New Roman" pitchFamily="18" charset="0"/>
            </a:endParaRPr>
          </a:p>
          <a:p>
            <a:pPr marL="571500" indent="-571500" fontAlgn="auto">
              <a:spcBef>
                <a:spcPts val="580"/>
              </a:spcBef>
              <a:spcAft>
                <a:spcPts val="0"/>
              </a:spcAft>
              <a:buFont typeface="Wingdings 2"/>
              <a:buNone/>
              <a:defRPr/>
            </a:pPr>
            <a:endParaRPr lang="tr-TR" sz="2000" b="1" dirty="0" smtClean="0">
              <a:latin typeface="Times New Roman" pitchFamily="18" charset="0"/>
              <a:cs typeface="Times New Roman" pitchFamily="18" charset="0"/>
            </a:endParaRPr>
          </a:p>
          <a:p>
            <a:pPr marL="571500" indent="-571500" fontAlgn="auto">
              <a:spcBef>
                <a:spcPts val="580"/>
              </a:spcBef>
              <a:spcAft>
                <a:spcPts val="0"/>
              </a:spcAft>
              <a:buFont typeface="Wingdings 2"/>
              <a:buNone/>
              <a:defRPr/>
            </a:pPr>
            <a:endParaRPr lang="tr-TR" sz="2000" b="1" dirty="0" smtClean="0">
              <a:latin typeface="Times New Roman" pitchFamily="18" charset="0"/>
              <a:cs typeface="Times New Roman" pitchFamily="18" charset="0"/>
            </a:endParaRPr>
          </a:p>
          <a:p>
            <a:pPr marL="571500" indent="-571500" fontAlgn="auto">
              <a:spcBef>
                <a:spcPts val="580"/>
              </a:spcBef>
              <a:spcAft>
                <a:spcPts val="0"/>
              </a:spcAft>
              <a:buFont typeface="Wingdings 2"/>
              <a:buNone/>
              <a:defRPr/>
            </a:pPr>
            <a:endParaRPr lang="tr-TR" sz="2000" b="1" dirty="0" smtClean="0">
              <a:latin typeface="Times New Roman" pitchFamily="18" charset="0"/>
              <a:cs typeface="Times New Roman" pitchFamily="18" charset="0"/>
            </a:endParaRPr>
          </a:p>
          <a:p>
            <a:pPr marL="274320" indent="-274320" fontAlgn="auto">
              <a:spcBef>
                <a:spcPts val="580"/>
              </a:spcBef>
              <a:spcAft>
                <a:spcPts val="0"/>
              </a:spcAft>
              <a:buFont typeface="Wingdings 2"/>
              <a:buChar char=""/>
              <a:defRPr/>
            </a:pPr>
            <a:endParaRPr lang="tr-TR" dirty="0" smtClean="0"/>
          </a:p>
          <a:p>
            <a:pPr marL="514350" indent="-514350" fontAlgn="auto">
              <a:spcBef>
                <a:spcPts val="580"/>
              </a:spcBef>
              <a:spcAft>
                <a:spcPts val="0"/>
              </a:spcAft>
              <a:buFont typeface="+mj-lt"/>
              <a:buAutoNum type="arabicPeriod"/>
              <a:defRPr/>
            </a:pPr>
            <a:endParaRPr lang="tr-T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14348" y="500042"/>
            <a:ext cx="7772400" cy="1362075"/>
          </a:xfrm>
        </p:spPr>
        <p:txBody>
          <a:bodyPr/>
          <a:lstStyle/>
          <a:p>
            <a:r>
              <a:rPr lang="tr-TR" dirty="0" smtClean="0">
                <a:solidFill>
                  <a:srgbClr val="FF0000"/>
                </a:solidFill>
              </a:rPr>
              <a:t>6. Eğitim Durumu</a:t>
            </a:r>
            <a:endParaRPr lang="tr-TR" dirty="0">
              <a:solidFill>
                <a:srgbClr val="FF0000"/>
              </a:solidFill>
            </a:endParaRPr>
          </a:p>
        </p:txBody>
      </p:sp>
      <p:pic>
        <p:nvPicPr>
          <p:cNvPr id="4" name="Picture 5"/>
          <p:cNvPicPr>
            <a:picLocks noChangeAspect="1" noChangeArrowheads="1"/>
          </p:cNvPicPr>
          <p:nvPr/>
        </p:nvPicPr>
        <p:blipFill>
          <a:blip r:embed="rId2" cstate="print"/>
          <a:srcRect/>
          <a:stretch>
            <a:fillRect/>
          </a:stretch>
        </p:blipFill>
        <p:spPr bwMode="auto">
          <a:xfrm>
            <a:off x="1857356" y="2643182"/>
            <a:ext cx="5643602" cy="37862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79512" y="188640"/>
            <a:ext cx="3830513" cy="6264696"/>
          </a:xfrm>
          <a:prstGeom prst="rect">
            <a:avLst/>
          </a:prstGeom>
          <a:ln>
            <a:noFill/>
          </a:ln>
          <a:effectLst>
            <a:softEdge rad="112500"/>
          </a:effectLst>
        </p:spPr>
      </p:pic>
      <p:pic>
        <p:nvPicPr>
          <p:cNvPr id="1027" name="Picture 3"/>
          <p:cNvPicPr>
            <a:picLocks noChangeAspect="1" noChangeArrowheads="1"/>
          </p:cNvPicPr>
          <p:nvPr/>
        </p:nvPicPr>
        <p:blipFill>
          <a:blip r:embed="rId3" cstate="print"/>
          <a:srcRect/>
          <a:stretch>
            <a:fillRect/>
          </a:stretch>
        </p:blipFill>
        <p:spPr bwMode="auto">
          <a:xfrm>
            <a:off x="4572000" y="260648"/>
            <a:ext cx="3923928" cy="58326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idx="4294967295"/>
          </p:nvPr>
        </p:nvSpPr>
        <p:spPr>
          <a:xfrm>
            <a:off x="1371600" y="274638"/>
            <a:ext cx="7772400" cy="1143000"/>
          </a:xfrm>
        </p:spPr>
        <p:txBody>
          <a:bodyPr>
            <a:normAutofit/>
          </a:bodyPr>
          <a:lstStyle/>
          <a:p>
            <a:pPr algn="ctr"/>
            <a:r>
              <a:rPr lang="tr-TR" sz="2800" b="1" dirty="0" smtClean="0">
                <a:solidFill>
                  <a:srgbClr val="FF0000"/>
                </a:solidFill>
              </a:rPr>
              <a:t>Tüketicilerin Organik Ürün Hakkında Bilgi Sahibi Olup Olmama Durumu ve Bilgi Kaynakları</a:t>
            </a:r>
            <a:endParaRPr lang="tr-TR" sz="2800" dirty="0">
              <a:solidFill>
                <a:srgbClr val="FF0000"/>
              </a:solidFill>
            </a:endParaRPr>
          </a:p>
        </p:txBody>
      </p:sp>
      <p:pic>
        <p:nvPicPr>
          <p:cNvPr id="2050" name="Picture 2"/>
          <p:cNvPicPr>
            <a:picLocks noChangeAspect="1" noChangeArrowheads="1"/>
          </p:cNvPicPr>
          <p:nvPr/>
        </p:nvPicPr>
        <p:blipFill>
          <a:blip r:embed="rId2" cstate="print"/>
          <a:srcRect/>
          <a:stretch>
            <a:fillRect/>
          </a:stretch>
        </p:blipFill>
        <p:spPr bwMode="auto">
          <a:xfrm>
            <a:off x="251520" y="1556792"/>
            <a:ext cx="4320480" cy="4752528"/>
          </a:xfrm>
          <a:prstGeom prst="rect">
            <a:avLst/>
          </a:prstGeom>
          <a:noFill/>
          <a:ln w="9525">
            <a:noFill/>
            <a:miter lim="800000"/>
            <a:headEnd/>
            <a:tailEnd/>
          </a:ln>
        </p:spPr>
      </p:pic>
      <p:graphicFrame>
        <p:nvGraphicFramePr>
          <p:cNvPr id="8" name="2 Grafik"/>
          <p:cNvGraphicFramePr/>
          <p:nvPr/>
        </p:nvGraphicFramePr>
        <p:xfrm>
          <a:off x="4139952" y="1844825"/>
          <a:ext cx="4392488" cy="439248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Autofit/>
          </a:bodyPr>
          <a:lstStyle/>
          <a:p>
            <a:pPr algn="ctr"/>
            <a:r>
              <a:rPr lang="tr-TR" sz="2400" b="1" dirty="0" smtClean="0">
                <a:solidFill>
                  <a:srgbClr val="FF0000"/>
                </a:solidFill>
              </a:rPr>
              <a:t>Bireylerin Organik Ürün Tüketme Durumu, Hangi Tür Organik Ürün Gruplarını Tükettiği ve Tüketim Tercihini Etkileyen Faktörlerin analizi</a:t>
            </a:r>
            <a:endParaRPr lang="tr-TR" sz="2400" dirty="0">
              <a:solidFill>
                <a:srgbClr val="FF0000"/>
              </a:solidFill>
            </a:endParaRPr>
          </a:p>
        </p:txBody>
      </p:sp>
      <p:graphicFrame>
        <p:nvGraphicFramePr>
          <p:cNvPr id="3" name="2 Tablo"/>
          <p:cNvGraphicFramePr>
            <a:graphicFrameLocks noGrp="1"/>
          </p:cNvGraphicFramePr>
          <p:nvPr/>
        </p:nvGraphicFramePr>
        <p:xfrm>
          <a:off x="395537" y="1484782"/>
          <a:ext cx="7992887" cy="1872208"/>
        </p:xfrm>
        <a:graphic>
          <a:graphicData uri="http://schemas.openxmlformats.org/drawingml/2006/table">
            <a:tbl>
              <a:tblPr/>
              <a:tblGrid>
                <a:gridCol w="2706396"/>
                <a:gridCol w="652000"/>
                <a:gridCol w="652000"/>
                <a:gridCol w="260851"/>
                <a:gridCol w="2390052"/>
                <a:gridCol w="652000"/>
                <a:gridCol w="679588"/>
              </a:tblGrid>
              <a:tr h="442330">
                <a:tc>
                  <a:txBody>
                    <a:bodyPr/>
                    <a:lstStyle/>
                    <a:p>
                      <a:pPr>
                        <a:lnSpc>
                          <a:spcPct val="115000"/>
                        </a:lnSpc>
                        <a:spcAft>
                          <a:spcPts val="0"/>
                        </a:spcAft>
                      </a:pPr>
                      <a:r>
                        <a:rPr lang="tr-TR" sz="1200" b="1" dirty="0">
                          <a:latin typeface="Times New Roman"/>
                          <a:ea typeface="Calibri"/>
                          <a:cs typeface="Times New Roman"/>
                        </a:rPr>
                        <a:t>Organik Ürün Tüketme Durumu</a:t>
                      </a:r>
                      <a:endParaRPr lang="tr-TR"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200" b="1">
                          <a:latin typeface="Times New Roman"/>
                          <a:ea typeface="Calibri"/>
                          <a:cs typeface="Times New Roman"/>
                        </a:rPr>
                        <a:t>Adet</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200" b="1" dirty="0">
                          <a:latin typeface="Times New Roman"/>
                          <a:ea typeface="Calibri"/>
                          <a:cs typeface="Times New Roman"/>
                        </a:rPr>
                        <a:t>Oran</a:t>
                      </a:r>
                      <a:endParaRPr lang="tr-TR"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7">
                  <a:txBody>
                    <a:bodyPr/>
                    <a:lstStyle/>
                    <a:p>
                      <a:pPr>
                        <a:lnSpc>
                          <a:spcPct val="115000"/>
                        </a:lnSpc>
                        <a:spcAft>
                          <a:spcPts val="0"/>
                        </a:spcAft>
                      </a:pPr>
                      <a:endParaRPr lang="tr-TR" sz="12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200" b="1">
                          <a:latin typeface="Times New Roman"/>
                          <a:ea typeface="Calibri"/>
                          <a:cs typeface="Times New Roman"/>
                        </a:rPr>
                        <a:t>Tüketilen Organik Ürün Grubu</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200" b="1">
                          <a:latin typeface="Times New Roman"/>
                          <a:ea typeface="Calibri"/>
                          <a:cs typeface="Times New Roman"/>
                        </a:rPr>
                        <a:t>Adet</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200" b="1">
                          <a:latin typeface="Times New Roman"/>
                          <a:ea typeface="Calibri"/>
                          <a:cs typeface="Times New Roman"/>
                        </a:rPr>
                        <a:t>Oran</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549">
                <a:tc>
                  <a:txBody>
                    <a:bodyPr/>
                    <a:lstStyle/>
                    <a:p>
                      <a:pPr>
                        <a:lnSpc>
                          <a:spcPct val="115000"/>
                        </a:lnSpc>
                        <a:spcAft>
                          <a:spcPts val="0"/>
                        </a:spcAft>
                      </a:pPr>
                      <a:r>
                        <a:rPr lang="tr-TR" sz="1200">
                          <a:latin typeface="Times New Roman"/>
                          <a:ea typeface="Calibri"/>
                          <a:cs typeface="Times New Roman"/>
                        </a:rPr>
                        <a:t>Evet</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a:latin typeface="Times New Roman"/>
                          <a:ea typeface="Calibri"/>
                          <a:cs typeface="Times New Roman"/>
                        </a:rPr>
                        <a:t>330</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b="1">
                          <a:solidFill>
                            <a:srgbClr val="FF0000"/>
                          </a:solidFill>
                          <a:latin typeface="Times New Roman"/>
                          <a:ea typeface="Calibri"/>
                          <a:cs typeface="Times New Roman"/>
                        </a:rPr>
                        <a:t>84,2</a:t>
                      </a:r>
                      <a:endParaRPr lang="tr-TR" sz="1200" b="1">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tr-TR"/>
                    </a:p>
                  </a:txBody>
                  <a:tcPr/>
                </a:tc>
                <a:tc>
                  <a:txBody>
                    <a:bodyPr/>
                    <a:lstStyle/>
                    <a:p>
                      <a:pPr>
                        <a:lnSpc>
                          <a:spcPct val="115000"/>
                        </a:lnSpc>
                        <a:spcAft>
                          <a:spcPts val="0"/>
                        </a:spcAft>
                      </a:pPr>
                      <a:r>
                        <a:rPr lang="tr-TR" sz="1200">
                          <a:latin typeface="Times New Roman"/>
                          <a:ea typeface="Calibri"/>
                          <a:cs typeface="Times New Roman"/>
                        </a:rPr>
                        <a:t>Organik yaş sebze meyve</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a:latin typeface="Times New Roman"/>
                          <a:ea typeface="Calibri"/>
                          <a:cs typeface="Times New Roman"/>
                        </a:rPr>
                        <a:t>200</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b="1" dirty="0">
                          <a:solidFill>
                            <a:srgbClr val="FF0000"/>
                          </a:solidFill>
                          <a:latin typeface="Times New Roman"/>
                          <a:ea typeface="Calibri"/>
                          <a:cs typeface="Times New Roman"/>
                        </a:rPr>
                        <a:t>60,6</a:t>
                      </a:r>
                      <a:endParaRPr lang="tr-TR" sz="12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549">
                <a:tc>
                  <a:txBody>
                    <a:bodyPr/>
                    <a:lstStyle/>
                    <a:p>
                      <a:pPr>
                        <a:lnSpc>
                          <a:spcPct val="115000"/>
                        </a:lnSpc>
                        <a:spcAft>
                          <a:spcPts val="0"/>
                        </a:spcAft>
                      </a:pPr>
                      <a:r>
                        <a:rPr lang="tr-TR" sz="1200">
                          <a:latin typeface="Times New Roman"/>
                          <a:ea typeface="Calibri"/>
                          <a:cs typeface="Times New Roman"/>
                        </a:rPr>
                        <a:t>Hayır</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a:latin typeface="Times New Roman"/>
                          <a:ea typeface="Calibri"/>
                          <a:cs typeface="Times New Roman"/>
                        </a:rPr>
                        <a:t>62</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b="1" dirty="0">
                          <a:solidFill>
                            <a:srgbClr val="FF0000"/>
                          </a:solidFill>
                          <a:latin typeface="Times New Roman"/>
                          <a:ea typeface="Calibri"/>
                          <a:cs typeface="Times New Roman"/>
                        </a:rPr>
                        <a:t>15,8</a:t>
                      </a:r>
                      <a:endParaRPr lang="tr-TR" sz="12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tr-TR"/>
                    </a:p>
                  </a:txBody>
                  <a:tcPr/>
                </a:tc>
                <a:tc>
                  <a:txBody>
                    <a:bodyPr/>
                    <a:lstStyle/>
                    <a:p>
                      <a:pPr>
                        <a:lnSpc>
                          <a:spcPct val="115000"/>
                        </a:lnSpc>
                        <a:spcAft>
                          <a:spcPts val="0"/>
                        </a:spcAft>
                      </a:pPr>
                      <a:r>
                        <a:rPr lang="tr-TR" sz="1200">
                          <a:latin typeface="Times New Roman"/>
                          <a:ea typeface="Calibri"/>
                          <a:cs typeface="Times New Roman"/>
                        </a:rPr>
                        <a:t>Organik et (kırmızı-beyaz)</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a:latin typeface="Times New Roman"/>
                          <a:ea typeface="Calibri"/>
                          <a:cs typeface="Times New Roman"/>
                        </a:rPr>
                        <a:t>34</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b="1" dirty="0">
                          <a:solidFill>
                            <a:srgbClr val="FF0000"/>
                          </a:solidFill>
                          <a:latin typeface="Times New Roman"/>
                          <a:ea typeface="Calibri"/>
                          <a:cs typeface="Times New Roman"/>
                        </a:rPr>
                        <a:t>10,3</a:t>
                      </a:r>
                      <a:endParaRPr lang="tr-TR" sz="12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077">
                <a:tc>
                  <a:txBody>
                    <a:bodyPr/>
                    <a:lstStyle/>
                    <a:p>
                      <a:pPr>
                        <a:lnSpc>
                          <a:spcPct val="115000"/>
                        </a:lnSpc>
                        <a:spcAft>
                          <a:spcPts val="0"/>
                        </a:spcAft>
                      </a:pPr>
                      <a:endParaRPr lang="tr-TR" sz="12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tr-TR" sz="12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tr-TR" sz="12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tr-TR"/>
                    </a:p>
                  </a:txBody>
                  <a:tcPr/>
                </a:tc>
                <a:tc>
                  <a:txBody>
                    <a:bodyPr/>
                    <a:lstStyle/>
                    <a:p>
                      <a:pPr>
                        <a:lnSpc>
                          <a:spcPct val="115000"/>
                        </a:lnSpc>
                        <a:spcAft>
                          <a:spcPts val="0"/>
                        </a:spcAft>
                      </a:pPr>
                      <a:r>
                        <a:rPr lang="tr-TR" sz="1200">
                          <a:latin typeface="Times New Roman"/>
                          <a:ea typeface="Calibri"/>
                          <a:cs typeface="Times New Roman"/>
                        </a:rPr>
                        <a:t>Süt ve süt ürünleri</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a:latin typeface="Times New Roman"/>
                          <a:ea typeface="Calibri"/>
                          <a:cs typeface="Times New Roman"/>
                        </a:rPr>
                        <a:t>75</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b="1" dirty="0">
                          <a:solidFill>
                            <a:srgbClr val="FF0000"/>
                          </a:solidFill>
                          <a:latin typeface="Times New Roman"/>
                          <a:ea typeface="Calibri"/>
                          <a:cs typeface="Times New Roman"/>
                        </a:rPr>
                        <a:t>22,7</a:t>
                      </a:r>
                      <a:endParaRPr lang="tr-TR" sz="12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077">
                <a:tc>
                  <a:txBody>
                    <a:bodyPr/>
                    <a:lstStyle/>
                    <a:p>
                      <a:pPr>
                        <a:lnSpc>
                          <a:spcPct val="115000"/>
                        </a:lnSpc>
                        <a:spcAft>
                          <a:spcPts val="0"/>
                        </a:spcAft>
                      </a:pPr>
                      <a:endParaRPr lang="tr-TR" sz="12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tr-TR" sz="12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tr-TR" sz="12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tr-TR"/>
                    </a:p>
                  </a:txBody>
                  <a:tcPr/>
                </a:tc>
                <a:tc>
                  <a:txBody>
                    <a:bodyPr/>
                    <a:lstStyle/>
                    <a:p>
                      <a:pPr>
                        <a:lnSpc>
                          <a:spcPct val="115000"/>
                        </a:lnSpc>
                        <a:spcAft>
                          <a:spcPts val="0"/>
                        </a:spcAft>
                      </a:pPr>
                      <a:r>
                        <a:rPr lang="tr-TR" sz="1200">
                          <a:latin typeface="Times New Roman"/>
                          <a:ea typeface="Calibri"/>
                          <a:cs typeface="Times New Roman"/>
                        </a:rPr>
                        <a:t>Yumurta</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a:latin typeface="Times New Roman"/>
                          <a:ea typeface="Calibri"/>
                          <a:cs typeface="Times New Roman"/>
                        </a:rPr>
                        <a:t>9</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b="1" dirty="0">
                          <a:solidFill>
                            <a:srgbClr val="FF0000"/>
                          </a:solidFill>
                          <a:latin typeface="Times New Roman"/>
                          <a:ea typeface="Calibri"/>
                          <a:cs typeface="Times New Roman"/>
                        </a:rPr>
                        <a:t>2,7</a:t>
                      </a:r>
                      <a:endParaRPr lang="tr-TR" sz="12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077">
                <a:tc>
                  <a:txBody>
                    <a:bodyPr/>
                    <a:lstStyle/>
                    <a:p>
                      <a:pPr>
                        <a:lnSpc>
                          <a:spcPct val="115000"/>
                        </a:lnSpc>
                        <a:spcAft>
                          <a:spcPts val="0"/>
                        </a:spcAft>
                      </a:pPr>
                      <a:endParaRPr lang="tr-TR" sz="12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tr-TR" sz="12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tr-TR" sz="12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tr-TR"/>
                    </a:p>
                  </a:txBody>
                  <a:tcPr/>
                </a:tc>
                <a:tc>
                  <a:txBody>
                    <a:bodyPr/>
                    <a:lstStyle/>
                    <a:p>
                      <a:pPr>
                        <a:lnSpc>
                          <a:spcPct val="115000"/>
                        </a:lnSpc>
                        <a:spcAft>
                          <a:spcPts val="0"/>
                        </a:spcAft>
                      </a:pPr>
                      <a:r>
                        <a:rPr lang="tr-TR" sz="1200">
                          <a:latin typeface="Times New Roman"/>
                          <a:ea typeface="Calibri"/>
                          <a:cs typeface="Times New Roman"/>
                        </a:rPr>
                        <a:t>Bal</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a:latin typeface="Times New Roman"/>
                          <a:ea typeface="Calibri"/>
                          <a:cs typeface="Times New Roman"/>
                        </a:rPr>
                        <a:t>12</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b="1" dirty="0">
                          <a:solidFill>
                            <a:srgbClr val="FF0000"/>
                          </a:solidFill>
                          <a:latin typeface="Times New Roman"/>
                          <a:ea typeface="Calibri"/>
                          <a:cs typeface="Times New Roman"/>
                        </a:rPr>
                        <a:t>3,6</a:t>
                      </a:r>
                      <a:endParaRPr lang="tr-TR" sz="12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549">
                <a:tc>
                  <a:txBody>
                    <a:bodyPr/>
                    <a:lstStyle/>
                    <a:p>
                      <a:pPr>
                        <a:lnSpc>
                          <a:spcPct val="115000"/>
                        </a:lnSpc>
                        <a:spcAft>
                          <a:spcPts val="0"/>
                        </a:spcAft>
                      </a:pPr>
                      <a:r>
                        <a:rPr lang="tr-TR" sz="1200">
                          <a:latin typeface="Times New Roman"/>
                          <a:ea typeface="Calibri"/>
                          <a:cs typeface="Times New Roman"/>
                        </a:rPr>
                        <a:t>Toplam</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a:latin typeface="Times New Roman"/>
                          <a:ea typeface="Calibri"/>
                          <a:cs typeface="Times New Roman"/>
                        </a:rPr>
                        <a:t>392</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dirty="0">
                          <a:latin typeface="Times New Roman"/>
                          <a:ea typeface="Calibri"/>
                          <a:cs typeface="Times New Roman"/>
                        </a:rPr>
                        <a:t>100</a:t>
                      </a:r>
                      <a:endParaRPr lang="tr-TR"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tr-TR"/>
                    </a:p>
                  </a:txBody>
                  <a:tcPr/>
                </a:tc>
                <a:tc>
                  <a:txBody>
                    <a:bodyPr/>
                    <a:lstStyle/>
                    <a:p>
                      <a:pPr>
                        <a:lnSpc>
                          <a:spcPct val="115000"/>
                        </a:lnSpc>
                        <a:spcAft>
                          <a:spcPts val="0"/>
                        </a:spcAft>
                      </a:pPr>
                      <a:r>
                        <a:rPr lang="tr-TR" sz="1200" dirty="0">
                          <a:latin typeface="Times New Roman"/>
                          <a:ea typeface="Calibri"/>
                          <a:cs typeface="Times New Roman"/>
                        </a:rPr>
                        <a:t>Toplam</a:t>
                      </a:r>
                      <a:endParaRPr lang="tr-TR"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a:latin typeface="Times New Roman"/>
                          <a:ea typeface="Calibri"/>
                          <a:cs typeface="Times New Roman"/>
                        </a:rPr>
                        <a:t>330*</a:t>
                      </a:r>
                      <a:endParaRPr lang="tr-TR" sz="1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200" dirty="0">
                          <a:latin typeface="Times New Roman"/>
                          <a:ea typeface="Calibri"/>
                          <a:cs typeface="Times New Roman"/>
                        </a:rPr>
                        <a:t>100</a:t>
                      </a:r>
                      <a:endParaRPr lang="tr-TR"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 name="3 Tablo"/>
          <p:cNvGraphicFramePr>
            <a:graphicFrameLocks noGrp="1"/>
          </p:cNvGraphicFramePr>
          <p:nvPr/>
        </p:nvGraphicFramePr>
        <p:xfrm>
          <a:off x="395536" y="3573017"/>
          <a:ext cx="8064895" cy="2601210"/>
        </p:xfrm>
        <a:graphic>
          <a:graphicData uri="http://schemas.openxmlformats.org/drawingml/2006/table">
            <a:tbl>
              <a:tblPr/>
              <a:tblGrid>
                <a:gridCol w="1019221"/>
                <a:gridCol w="1019221"/>
                <a:gridCol w="1019221"/>
                <a:gridCol w="1019221"/>
                <a:gridCol w="1019221"/>
                <a:gridCol w="1019221"/>
                <a:gridCol w="1076753"/>
                <a:gridCol w="872816"/>
              </a:tblGrid>
              <a:tr h="347068">
                <a:tc>
                  <a:txBody>
                    <a:bodyPr/>
                    <a:lstStyle/>
                    <a:p>
                      <a:pPr algn="just">
                        <a:lnSpc>
                          <a:spcPct val="115000"/>
                        </a:lnSpc>
                        <a:spcAft>
                          <a:spcPts val="1000"/>
                        </a:spcAft>
                      </a:pPr>
                      <a:r>
                        <a:rPr lang="tr-TR" sz="1200" b="1" dirty="0">
                          <a:latin typeface="Times New Roman"/>
                          <a:ea typeface="Calibri"/>
                          <a:cs typeface="Times New Roman"/>
                        </a:rPr>
                        <a:t>Faktörler</a:t>
                      </a:r>
                      <a:endParaRPr lang="tr-TR" sz="12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b="1" dirty="0">
                          <a:solidFill>
                            <a:schemeClr val="tx1"/>
                          </a:solidFill>
                          <a:latin typeface="Times New Roman"/>
                          <a:ea typeface="Calibri"/>
                          <a:cs typeface="Times New Roman"/>
                        </a:rPr>
                        <a:t>1</a:t>
                      </a:r>
                      <a:endParaRPr lang="tr-TR" sz="1200" dirty="0">
                        <a:solidFill>
                          <a:schemeClr val="tx1"/>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b="1">
                          <a:latin typeface="Times New Roman"/>
                          <a:ea typeface="Calibri"/>
                          <a:cs typeface="Times New Roman"/>
                        </a:rPr>
                        <a:t>2</a:t>
                      </a:r>
                      <a:endParaRPr lang="tr-TR"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b="1">
                          <a:latin typeface="Times New Roman"/>
                          <a:ea typeface="Calibri"/>
                          <a:cs typeface="Times New Roman"/>
                        </a:rPr>
                        <a:t>3</a:t>
                      </a:r>
                      <a:endParaRPr lang="tr-TR"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b="1">
                          <a:latin typeface="Times New Roman"/>
                          <a:ea typeface="Calibri"/>
                          <a:cs typeface="Times New Roman"/>
                        </a:rPr>
                        <a:t>4</a:t>
                      </a:r>
                      <a:endParaRPr lang="tr-TR"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b="1">
                          <a:latin typeface="Times New Roman"/>
                          <a:ea typeface="Calibri"/>
                          <a:cs typeface="Times New Roman"/>
                        </a:rPr>
                        <a:t>5</a:t>
                      </a:r>
                      <a:endParaRPr lang="tr-TR"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tr-TR" sz="1200" b="1">
                          <a:latin typeface="Times New Roman"/>
                          <a:ea typeface="Calibri"/>
                          <a:cs typeface="Times New Roman"/>
                        </a:rPr>
                        <a:t>Ortalama</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tr-TR" sz="1200" b="1">
                          <a:latin typeface="Times New Roman"/>
                          <a:ea typeface="Calibri"/>
                          <a:cs typeface="Times New Roman"/>
                        </a:rPr>
                        <a:t>Toplam</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5">
                <a:tc>
                  <a:txBody>
                    <a:bodyPr/>
                    <a:lstStyle/>
                    <a:p>
                      <a:pPr algn="just">
                        <a:lnSpc>
                          <a:spcPct val="115000"/>
                        </a:lnSpc>
                        <a:spcAft>
                          <a:spcPts val="1000"/>
                        </a:spcAft>
                      </a:pPr>
                      <a:r>
                        <a:rPr lang="tr-TR" sz="1200">
                          <a:latin typeface="Times New Roman"/>
                          <a:ea typeface="Calibri"/>
                          <a:cs typeface="Times New Roman"/>
                        </a:rPr>
                        <a:t>Fiyatı</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tr-TR" sz="1200">
                          <a:solidFill>
                            <a:schemeClr val="tx1"/>
                          </a:solidFill>
                          <a:latin typeface="Times New Roman"/>
                          <a:ea typeface="Calibri"/>
                          <a:cs typeface="Times New Roman"/>
                        </a:rPr>
                        <a:t>14,5</a:t>
                      </a:r>
                      <a:endParaRPr lang="tr-TR" sz="1200">
                        <a:solidFill>
                          <a:schemeClr val="tx1"/>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3,1</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3,3</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4,1</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b="1" dirty="0">
                          <a:solidFill>
                            <a:srgbClr val="FF0000"/>
                          </a:solidFill>
                          <a:latin typeface="Times New Roman"/>
                          <a:ea typeface="Calibri"/>
                          <a:cs typeface="Times New Roman"/>
                        </a:rPr>
                        <a:t>75,0</a:t>
                      </a:r>
                      <a:endParaRPr lang="tr-TR" sz="1200" b="1" dirty="0">
                        <a:solidFill>
                          <a:srgbClr val="FF000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b="1">
                          <a:latin typeface="Times New Roman"/>
                          <a:ea typeface="Calibri"/>
                          <a:cs typeface="Times New Roman"/>
                        </a:rPr>
                        <a:t>4,22</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100,0</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5014">
                <a:tc>
                  <a:txBody>
                    <a:bodyPr/>
                    <a:lstStyle/>
                    <a:p>
                      <a:pPr algn="just">
                        <a:lnSpc>
                          <a:spcPct val="115000"/>
                        </a:lnSpc>
                        <a:spcAft>
                          <a:spcPts val="1000"/>
                        </a:spcAft>
                      </a:pPr>
                      <a:r>
                        <a:rPr lang="tr-TR" sz="1200">
                          <a:latin typeface="Times New Roman"/>
                          <a:ea typeface="Calibri"/>
                          <a:cs typeface="Times New Roman"/>
                        </a:rPr>
                        <a:t>Besin değeri</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tr-TR" sz="1200">
                          <a:solidFill>
                            <a:schemeClr val="tx1"/>
                          </a:solidFill>
                          <a:latin typeface="Times New Roman"/>
                          <a:ea typeface="Calibri"/>
                          <a:cs typeface="Times New Roman"/>
                        </a:rPr>
                        <a:t>22,4</a:t>
                      </a:r>
                      <a:endParaRPr lang="tr-TR" sz="1200">
                        <a:solidFill>
                          <a:schemeClr val="tx1"/>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19,1</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14,3</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b="1" dirty="0">
                          <a:solidFill>
                            <a:srgbClr val="FF0000"/>
                          </a:solidFill>
                          <a:latin typeface="Times New Roman"/>
                          <a:ea typeface="Calibri"/>
                          <a:cs typeface="Times New Roman"/>
                        </a:rPr>
                        <a:t>39,5</a:t>
                      </a:r>
                      <a:endParaRPr lang="tr-TR" sz="1200" b="1" dirty="0">
                        <a:solidFill>
                          <a:srgbClr val="FF000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4,6</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b="1">
                          <a:latin typeface="Times New Roman"/>
                          <a:ea typeface="Calibri"/>
                          <a:cs typeface="Times New Roman"/>
                        </a:rPr>
                        <a:t>2,85</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100,0</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228">
                <a:tc>
                  <a:txBody>
                    <a:bodyPr/>
                    <a:lstStyle/>
                    <a:p>
                      <a:pPr algn="just">
                        <a:lnSpc>
                          <a:spcPct val="115000"/>
                        </a:lnSpc>
                        <a:spcAft>
                          <a:spcPts val="1000"/>
                        </a:spcAft>
                      </a:pPr>
                      <a:r>
                        <a:rPr lang="tr-TR" sz="1200">
                          <a:latin typeface="Times New Roman"/>
                          <a:ea typeface="Calibri"/>
                          <a:cs typeface="Times New Roman"/>
                        </a:rPr>
                        <a:t>Güvenli olması</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tr-TR" sz="1200" b="1" dirty="0">
                          <a:solidFill>
                            <a:srgbClr val="FF0000"/>
                          </a:solidFill>
                          <a:latin typeface="Times New Roman"/>
                          <a:ea typeface="Calibri"/>
                          <a:cs typeface="Times New Roman"/>
                        </a:rPr>
                        <a:t>28,8</a:t>
                      </a:r>
                      <a:endParaRPr lang="tr-TR" sz="1200" b="1" dirty="0">
                        <a:solidFill>
                          <a:srgbClr val="FF000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24,7</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29,8</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dirty="0">
                          <a:latin typeface="Times New Roman"/>
                          <a:ea typeface="Calibri"/>
                          <a:cs typeface="Times New Roman"/>
                        </a:rPr>
                        <a:t>11,7</a:t>
                      </a:r>
                      <a:endParaRPr lang="tr-TR" sz="12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4,8</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b="1">
                          <a:latin typeface="Times New Roman"/>
                          <a:ea typeface="Calibri"/>
                          <a:cs typeface="Times New Roman"/>
                        </a:rPr>
                        <a:t>2,39</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100,0</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2521">
                <a:tc>
                  <a:txBody>
                    <a:bodyPr/>
                    <a:lstStyle/>
                    <a:p>
                      <a:pPr algn="just">
                        <a:lnSpc>
                          <a:spcPct val="115000"/>
                        </a:lnSpc>
                        <a:spcAft>
                          <a:spcPts val="1000"/>
                        </a:spcAft>
                      </a:pPr>
                      <a:r>
                        <a:rPr lang="tr-TR" sz="1200">
                          <a:latin typeface="Times New Roman"/>
                          <a:ea typeface="Calibri"/>
                          <a:cs typeface="Times New Roman"/>
                        </a:rPr>
                        <a:t>Sağlığa zararlı olmaması</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tr-TR" sz="1200">
                          <a:solidFill>
                            <a:schemeClr val="tx1"/>
                          </a:solidFill>
                          <a:latin typeface="Times New Roman"/>
                          <a:ea typeface="Calibri"/>
                          <a:cs typeface="Times New Roman"/>
                        </a:rPr>
                        <a:t>18,9</a:t>
                      </a:r>
                      <a:endParaRPr lang="tr-TR" sz="1200">
                        <a:solidFill>
                          <a:schemeClr val="tx1"/>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b="1" dirty="0">
                          <a:solidFill>
                            <a:srgbClr val="FF0000"/>
                          </a:solidFill>
                          <a:latin typeface="Times New Roman"/>
                          <a:ea typeface="Calibri"/>
                          <a:cs typeface="Times New Roman"/>
                        </a:rPr>
                        <a:t>36,5</a:t>
                      </a:r>
                      <a:endParaRPr lang="tr-TR" sz="1200" b="1" dirty="0">
                        <a:solidFill>
                          <a:srgbClr val="FF000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20,4</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18,4</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dirty="0">
                          <a:latin typeface="Times New Roman"/>
                          <a:ea typeface="Calibri"/>
                          <a:cs typeface="Times New Roman"/>
                        </a:rPr>
                        <a:t>5,9</a:t>
                      </a:r>
                      <a:endParaRPr lang="tr-TR" sz="12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b="1">
                          <a:latin typeface="Times New Roman"/>
                          <a:ea typeface="Calibri"/>
                          <a:cs typeface="Times New Roman"/>
                        </a:rPr>
                        <a:t>2,56</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100,0</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671">
                <a:tc>
                  <a:txBody>
                    <a:bodyPr/>
                    <a:lstStyle/>
                    <a:p>
                      <a:pPr algn="just">
                        <a:lnSpc>
                          <a:spcPct val="115000"/>
                        </a:lnSpc>
                        <a:spcAft>
                          <a:spcPts val="1000"/>
                        </a:spcAft>
                      </a:pPr>
                      <a:r>
                        <a:rPr lang="tr-TR" sz="1200">
                          <a:latin typeface="Times New Roman"/>
                          <a:ea typeface="Calibri"/>
                          <a:cs typeface="Times New Roman"/>
                        </a:rPr>
                        <a:t>Doğal ve ekolojik olması</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tr-TR" sz="1200" dirty="0">
                          <a:solidFill>
                            <a:schemeClr val="tx1"/>
                          </a:solidFill>
                          <a:latin typeface="Times New Roman"/>
                          <a:ea typeface="Calibri"/>
                          <a:cs typeface="Times New Roman"/>
                        </a:rPr>
                        <a:t>15,3</a:t>
                      </a:r>
                      <a:endParaRPr lang="tr-TR" sz="1200" dirty="0">
                        <a:solidFill>
                          <a:schemeClr val="tx1"/>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dirty="0">
                          <a:latin typeface="Times New Roman"/>
                          <a:ea typeface="Calibri"/>
                          <a:cs typeface="Times New Roman"/>
                        </a:rPr>
                        <a:t>16,8</a:t>
                      </a:r>
                      <a:endParaRPr lang="tr-TR" sz="12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b="1" dirty="0">
                          <a:solidFill>
                            <a:srgbClr val="FF0000"/>
                          </a:solidFill>
                          <a:latin typeface="Times New Roman"/>
                          <a:ea typeface="Calibri"/>
                          <a:cs typeface="Times New Roman"/>
                        </a:rPr>
                        <a:t>31,9</a:t>
                      </a:r>
                      <a:endParaRPr lang="tr-TR" sz="1200" b="1" dirty="0">
                        <a:solidFill>
                          <a:srgbClr val="FF000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26,3</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a:latin typeface="Times New Roman"/>
                          <a:ea typeface="Calibri"/>
                          <a:cs typeface="Times New Roman"/>
                        </a:rPr>
                        <a:t>9,7</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b="1">
                          <a:latin typeface="Times New Roman"/>
                          <a:ea typeface="Calibri"/>
                          <a:cs typeface="Times New Roman"/>
                        </a:rPr>
                        <a:t>2,98</a:t>
                      </a:r>
                      <a:endParaRPr lang="tr-TR" sz="12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200" dirty="0">
                          <a:latin typeface="Times New Roman"/>
                          <a:ea typeface="Calibri"/>
                          <a:cs typeface="Times New Roman"/>
                        </a:rPr>
                        <a:t>100,0</a:t>
                      </a:r>
                      <a:endParaRPr lang="tr-TR" sz="12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050" name="Rectangle 2"/>
          <p:cNvSpPr>
            <a:spLocks noChangeArrowheads="1"/>
          </p:cNvSpPr>
          <p:nvPr/>
        </p:nvSpPr>
        <p:spPr bwMode="auto">
          <a:xfrm rot="10800000" flipV="1">
            <a:off x="755576" y="6241798"/>
            <a:ext cx="7704856"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tr-T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 en </a:t>
            </a:r>
            <a:r>
              <a:rPr kumimoji="0" lang="tr-TR" sz="1600" b="0" i="0" u="none" strike="noStrike" cap="none" normalizeH="0" baseline="0" dirty="0" smtClean="0">
                <a:ln>
                  <a:noFill/>
                </a:ln>
                <a:solidFill>
                  <a:schemeClr val="tx1"/>
                </a:solidFill>
                <a:effectLst/>
                <a:latin typeface="Calibri"/>
                <a:ea typeface="Calibri" pitchFamily="34" charset="0"/>
                <a:cs typeface="Times New Roman" pitchFamily="18" charset="0"/>
              </a:rPr>
              <a:t>ç</a:t>
            </a:r>
            <a:r>
              <a:rPr kumimoji="0" lang="tr-T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ok. 2: </a:t>
            </a:r>
            <a:r>
              <a:rPr kumimoji="0" lang="tr-TR" sz="1600" b="0" i="0" u="none" strike="noStrike" cap="none" normalizeH="0" baseline="0" dirty="0" smtClean="0">
                <a:ln>
                  <a:noFill/>
                </a:ln>
                <a:solidFill>
                  <a:schemeClr val="tx1"/>
                </a:solidFill>
                <a:effectLst/>
                <a:latin typeface="Calibri"/>
                <a:ea typeface="Calibri" pitchFamily="34" charset="0"/>
                <a:cs typeface="Times New Roman" pitchFamily="18" charset="0"/>
              </a:rPr>
              <a:t>ç</a:t>
            </a:r>
            <a:r>
              <a:rPr kumimoji="0" lang="tr-T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ok 3:orta. 4: az. 5:en az</a:t>
            </a:r>
            <a:r>
              <a:rPr kumimoji="0" lang="tr-TR"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tr-T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algn="ctr"/>
            <a:r>
              <a:rPr lang="tr-TR" dirty="0" smtClean="0"/>
              <a:t/>
            </a:r>
            <a:br>
              <a:rPr lang="tr-TR" dirty="0" smtClean="0"/>
            </a:br>
            <a:r>
              <a:rPr lang="tr-TR" sz="3100" b="1" dirty="0" smtClean="0">
                <a:solidFill>
                  <a:srgbClr val="FF0000"/>
                </a:solidFill>
              </a:rPr>
              <a:t>Tüketicilerin Organik Ürünü Temin Ettiği Satış Yerleri</a:t>
            </a:r>
            <a:endParaRPr lang="tr-TR" sz="3100" dirty="0">
              <a:solidFill>
                <a:srgbClr val="FF0000"/>
              </a:solidFill>
            </a:endParaRPr>
          </a:p>
        </p:txBody>
      </p:sp>
      <p:graphicFrame>
        <p:nvGraphicFramePr>
          <p:cNvPr id="4" name="3 Tablo"/>
          <p:cNvGraphicFramePr>
            <a:graphicFrameLocks noGrp="1"/>
          </p:cNvGraphicFramePr>
          <p:nvPr/>
        </p:nvGraphicFramePr>
        <p:xfrm>
          <a:off x="899594" y="1628798"/>
          <a:ext cx="7560838" cy="4392490"/>
        </p:xfrm>
        <a:graphic>
          <a:graphicData uri="http://schemas.openxmlformats.org/drawingml/2006/table">
            <a:tbl>
              <a:tblPr/>
              <a:tblGrid>
                <a:gridCol w="2519726"/>
                <a:gridCol w="2520556"/>
                <a:gridCol w="2520556"/>
              </a:tblGrid>
              <a:tr h="563254">
                <a:tc>
                  <a:txBody>
                    <a:bodyPr/>
                    <a:lstStyle/>
                    <a:p>
                      <a:pPr>
                        <a:lnSpc>
                          <a:spcPct val="115000"/>
                        </a:lnSpc>
                        <a:spcAft>
                          <a:spcPts val="0"/>
                        </a:spcAft>
                      </a:pPr>
                      <a:r>
                        <a:rPr lang="tr-TR" sz="1400" b="1" dirty="0">
                          <a:latin typeface="Times New Roman"/>
                          <a:ea typeface="Calibri"/>
                          <a:cs typeface="Times New Roman"/>
                        </a:rPr>
                        <a:t>Satış Yeri</a:t>
                      </a:r>
                      <a:endParaRPr lang="tr-TR"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400" b="1">
                          <a:latin typeface="Times New Roman"/>
                          <a:ea typeface="Calibri"/>
                          <a:cs typeface="Times New Roman"/>
                        </a:rPr>
                        <a:t>ADET</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1400" b="1">
                          <a:latin typeface="Times New Roman"/>
                          <a:ea typeface="Calibri"/>
                          <a:cs typeface="Times New Roman"/>
                        </a:rPr>
                        <a:t>ORAN(%)</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3364">
                <a:tc>
                  <a:txBody>
                    <a:bodyPr/>
                    <a:lstStyle/>
                    <a:p>
                      <a:pPr>
                        <a:lnSpc>
                          <a:spcPct val="115000"/>
                        </a:lnSpc>
                        <a:spcAft>
                          <a:spcPts val="0"/>
                        </a:spcAft>
                      </a:pPr>
                      <a:r>
                        <a:rPr lang="tr-TR" sz="1400">
                          <a:latin typeface="Times New Roman"/>
                          <a:ea typeface="Calibri"/>
                          <a:cs typeface="Times New Roman"/>
                        </a:rPr>
                        <a:t>Süpermarketler</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tr-TR" sz="1400">
                          <a:latin typeface="Times New Roman"/>
                          <a:ea typeface="Calibri"/>
                          <a:cs typeface="Times New Roman"/>
                        </a:rPr>
                        <a:t>70</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tr-TR" sz="1400" b="1" dirty="0">
                          <a:solidFill>
                            <a:srgbClr val="FF0000"/>
                          </a:solidFill>
                          <a:latin typeface="Times New Roman"/>
                          <a:ea typeface="Calibri"/>
                          <a:cs typeface="Times New Roman"/>
                        </a:rPr>
                        <a:t>21,2</a:t>
                      </a:r>
                      <a:endParaRPr lang="tr-TR" sz="14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3364">
                <a:tc>
                  <a:txBody>
                    <a:bodyPr/>
                    <a:lstStyle/>
                    <a:p>
                      <a:pPr>
                        <a:lnSpc>
                          <a:spcPct val="115000"/>
                        </a:lnSpc>
                        <a:spcAft>
                          <a:spcPts val="0"/>
                        </a:spcAft>
                      </a:pPr>
                      <a:r>
                        <a:rPr lang="tr-TR" sz="1400">
                          <a:latin typeface="Times New Roman"/>
                          <a:ea typeface="Calibri"/>
                          <a:cs typeface="Times New Roman"/>
                        </a:rPr>
                        <a:t>Organik ürün marketi </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tr-TR" sz="1400">
                          <a:latin typeface="Times New Roman"/>
                          <a:ea typeface="Calibri"/>
                          <a:cs typeface="Times New Roman"/>
                        </a:rPr>
                        <a:t>60</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tr-TR" sz="1400">
                          <a:latin typeface="Times New Roman"/>
                          <a:ea typeface="Calibri"/>
                          <a:cs typeface="Times New Roman"/>
                        </a:rPr>
                        <a:t>18,1</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3364">
                <a:tc>
                  <a:txBody>
                    <a:bodyPr/>
                    <a:lstStyle/>
                    <a:p>
                      <a:pPr>
                        <a:lnSpc>
                          <a:spcPct val="115000"/>
                        </a:lnSpc>
                        <a:spcAft>
                          <a:spcPts val="0"/>
                        </a:spcAft>
                      </a:pPr>
                      <a:r>
                        <a:rPr lang="tr-TR" sz="1400">
                          <a:latin typeface="Times New Roman"/>
                          <a:ea typeface="Calibri"/>
                          <a:cs typeface="Times New Roman"/>
                        </a:rPr>
                        <a:t>Köylerden</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tr-TR" sz="1400">
                          <a:latin typeface="Times New Roman"/>
                          <a:ea typeface="Calibri"/>
                          <a:cs typeface="Times New Roman"/>
                        </a:rPr>
                        <a:t>183</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tr-TR" sz="1400" b="1" dirty="0">
                          <a:solidFill>
                            <a:srgbClr val="FF0000"/>
                          </a:solidFill>
                          <a:latin typeface="Times New Roman"/>
                          <a:ea typeface="Calibri"/>
                          <a:cs typeface="Times New Roman"/>
                        </a:rPr>
                        <a:t>55,4</a:t>
                      </a:r>
                      <a:endParaRPr lang="tr-TR" sz="14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3048">
                <a:tc>
                  <a:txBody>
                    <a:bodyPr/>
                    <a:lstStyle/>
                    <a:p>
                      <a:pPr>
                        <a:lnSpc>
                          <a:spcPct val="115000"/>
                        </a:lnSpc>
                        <a:spcAft>
                          <a:spcPts val="0"/>
                        </a:spcAft>
                      </a:pPr>
                      <a:r>
                        <a:rPr lang="tr-TR" sz="1400">
                          <a:latin typeface="Times New Roman"/>
                          <a:ea typeface="Calibri"/>
                          <a:cs typeface="Times New Roman"/>
                        </a:rPr>
                        <a:t>İnternetten</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tr-TR" sz="1400">
                          <a:latin typeface="Times New Roman"/>
                          <a:ea typeface="Calibri"/>
                          <a:cs typeface="Times New Roman"/>
                        </a:rPr>
                        <a:t>3</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tr-TR" sz="1400">
                          <a:latin typeface="Times New Roman"/>
                          <a:ea typeface="Calibri"/>
                          <a:cs typeface="Times New Roman"/>
                        </a:rPr>
                        <a:t>0,9</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3048">
                <a:tc>
                  <a:txBody>
                    <a:bodyPr/>
                    <a:lstStyle/>
                    <a:p>
                      <a:pPr>
                        <a:lnSpc>
                          <a:spcPct val="115000"/>
                        </a:lnSpc>
                        <a:spcAft>
                          <a:spcPts val="0"/>
                        </a:spcAft>
                      </a:pPr>
                      <a:r>
                        <a:rPr lang="tr-TR" sz="1400">
                          <a:latin typeface="Times New Roman"/>
                          <a:ea typeface="Calibri"/>
                          <a:cs typeface="Times New Roman"/>
                        </a:rPr>
                        <a:t>Organik işletmelerden</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tr-TR" sz="1400">
                          <a:latin typeface="Times New Roman"/>
                          <a:ea typeface="Calibri"/>
                          <a:cs typeface="Times New Roman"/>
                        </a:rPr>
                        <a:t>14</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tr-TR" sz="1400">
                          <a:latin typeface="Times New Roman"/>
                          <a:ea typeface="Calibri"/>
                          <a:cs typeface="Times New Roman"/>
                        </a:rPr>
                        <a:t>4,2</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3048">
                <a:tc>
                  <a:txBody>
                    <a:bodyPr/>
                    <a:lstStyle/>
                    <a:p>
                      <a:pPr>
                        <a:lnSpc>
                          <a:spcPct val="115000"/>
                        </a:lnSpc>
                        <a:spcAft>
                          <a:spcPts val="0"/>
                        </a:spcAft>
                      </a:pPr>
                      <a:r>
                        <a:rPr lang="tr-TR" sz="1400" b="1">
                          <a:latin typeface="Times New Roman"/>
                          <a:ea typeface="Calibri"/>
                          <a:cs typeface="Times New Roman"/>
                        </a:rPr>
                        <a:t>Toplam</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tr-TR" sz="1400" b="1">
                          <a:latin typeface="Times New Roman"/>
                          <a:ea typeface="Calibri"/>
                          <a:cs typeface="Times New Roman"/>
                        </a:rPr>
                        <a:t>330</a:t>
                      </a:r>
                      <a:endParaRPr lang="tr-TR"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tr-TR" sz="1400" b="1" dirty="0">
                          <a:latin typeface="Times New Roman"/>
                          <a:ea typeface="Calibri"/>
                          <a:cs typeface="Times New Roman"/>
                        </a:rPr>
                        <a:t>100,0</a:t>
                      </a:r>
                      <a:endParaRPr lang="tr-TR"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5 Dikdörtgen"/>
          <p:cNvSpPr/>
          <p:nvPr/>
        </p:nvSpPr>
        <p:spPr>
          <a:xfrm>
            <a:off x="971600" y="6198990"/>
            <a:ext cx="5362998" cy="369332"/>
          </a:xfrm>
          <a:prstGeom prst="rect">
            <a:avLst/>
          </a:prstGeom>
        </p:spPr>
        <p:txBody>
          <a:bodyPr wrap="square">
            <a:spAutoFit/>
          </a:bodyPr>
          <a:lstStyle/>
          <a:p>
            <a:r>
              <a:rPr lang="tr-TR" b="1" dirty="0" smtClean="0">
                <a:solidFill>
                  <a:srgbClr val="FF0000"/>
                </a:solidFill>
              </a:rPr>
              <a:t>*62 kişi organik ürün tüketmemektedir</a:t>
            </a:r>
            <a:r>
              <a:rPr lang="tr-TR" dirty="0" smtClean="0">
                <a:solidFill>
                  <a:srgbClr val="FF0000"/>
                </a:solidFill>
              </a:rPr>
              <a:t>.</a:t>
            </a:r>
            <a:endParaRPr lang="tr-TR" dirty="0">
              <a:solidFill>
                <a:srgbClr val="FF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pPr algn="ctr"/>
            <a:r>
              <a:rPr lang="tr-TR" sz="2800" b="1" dirty="0" smtClean="0">
                <a:solidFill>
                  <a:srgbClr val="FF0000"/>
                </a:solidFill>
              </a:rPr>
              <a:t>Tüketicilerin Organik Ürünü Temin Ettiği  Satış Yerlerini Etkileyen Faktörler</a:t>
            </a:r>
            <a:endParaRPr lang="tr-TR" sz="2800" dirty="0">
              <a:solidFill>
                <a:srgbClr val="FF0000"/>
              </a:solidFill>
            </a:endParaRPr>
          </a:p>
        </p:txBody>
      </p:sp>
      <p:graphicFrame>
        <p:nvGraphicFramePr>
          <p:cNvPr id="3" name="2 Tablo"/>
          <p:cNvGraphicFramePr>
            <a:graphicFrameLocks noGrp="1"/>
          </p:cNvGraphicFramePr>
          <p:nvPr/>
        </p:nvGraphicFramePr>
        <p:xfrm>
          <a:off x="539552" y="1628800"/>
          <a:ext cx="8280917" cy="4392488"/>
        </p:xfrm>
        <a:graphic>
          <a:graphicData uri="http://schemas.openxmlformats.org/drawingml/2006/table">
            <a:tbl>
              <a:tblPr/>
              <a:tblGrid>
                <a:gridCol w="1046436"/>
                <a:gridCol w="1046436"/>
                <a:gridCol w="1046436"/>
                <a:gridCol w="1046436"/>
                <a:gridCol w="1046436"/>
                <a:gridCol w="1046436"/>
                <a:gridCol w="1106007"/>
                <a:gridCol w="896294"/>
              </a:tblGrid>
              <a:tr h="657525">
                <a:tc>
                  <a:txBody>
                    <a:bodyPr/>
                    <a:lstStyle/>
                    <a:p>
                      <a:pPr algn="just">
                        <a:lnSpc>
                          <a:spcPct val="150000"/>
                        </a:lnSpc>
                        <a:spcAft>
                          <a:spcPts val="1000"/>
                        </a:spcAft>
                      </a:pPr>
                      <a:r>
                        <a:rPr lang="tr-TR" sz="1400" b="1" dirty="0">
                          <a:latin typeface="Times New Roman"/>
                          <a:ea typeface="Calibri"/>
                          <a:cs typeface="Times New Roman"/>
                        </a:rPr>
                        <a:t>Faktörler</a:t>
                      </a:r>
                      <a:endParaRPr lang="tr-TR"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tr-TR" sz="1400" b="1">
                          <a:latin typeface="Times New Roman"/>
                          <a:ea typeface="Calibri"/>
                          <a:cs typeface="Times New Roman"/>
                        </a:rPr>
                        <a:t>1</a:t>
                      </a:r>
                      <a:endParaRPr lang="tr-TR"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tr-TR" sz="1400" b="1" smtClean="0">
                          <a:latin typeface="Times New Roman"/>
                          <a:ea typeface="Calibri"/>
                          <a:cs typeface="Times New Roman"/>
                        </a:rPr>
                        <a:t>2</a:t>
                      </a:r>
                      <a:endParaRPr lang="tr-TR"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tr-TR" sz="1400" b="1">
                          <a:latin typeface="Times New Roman"/>
                          <a:ea typeface="Calibri"/>
                          <a:cs typeface="Times New Roman"/>
                        </a:rPr>
                        <a:t>3</a:t>
                      </a:r>
                      <a:endParaRPr lang="tr-TR"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tr-TR" sz="1400" b="1">
                          <a:latin typeface="Times New Roman"/>
                          <a:ea typeface="Calibri"/>
                          <a:cs typeface="Times New Roman"/>
                        </a:rPr>
                        <a:t>4</a:t>
                      </a:r>
                      <a:endParaRPr lang="tr-TR"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tr-TR" sz="1400" b="1">
                          <a:latin typeface="Times New Roman"/>
                          <a:ea typeface="Calibri"/>
                          <a:cs typeface="Times New Roman"/>
                        </a:rPr>
                        <a:t>5</a:t>
                      </a:r>
                      <a:endParaRPr lang="tr-TR"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tr-TR" sz="1400" b="1">
                          <a:latin typeface="Times New Roman"/>
                          <a:ea typeface="Calibri"/>
                          <a:cs typeface="Times New Roman"/>
                        </a:rPr>
                        <a:t>Ortalama</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tr-TR" sz="1400" b="1">
                          <a:latin typeface="Times New Roman"/>
                          <a:ea typeface="Calibri"/>
                          <a:cs typeface="Times New Roman"/>
                        </a:rPr>
                        <a:t>Toplam</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7131">
                <a:tc>
                  <a:txBody>
                    <a:bodyPr/>
                    <a:lstStyle/>
                    <a:p>
                      <a:pPr>
                        <a:lnSpc>
                          <a:spcPct val="150000"/>
                        </a:lnSpc>
                        <a:spcAft>
                          <a:spcPts val="1000"/>
                        </a:spcAft>
                      </a:pPr>
                      <a:r>
                        <a:rPr lang="tr-TR" sz="1400">
                          <a:latin typeface="Times New Roman"/>
                          <a:ea typeface="Calibri"/>
                          <a:cs typeface="Times New Roman"/>
                        </a:rPr>
                        <a:t>Temizlik, hijyen</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tr-TR" sz="1400" b="1" dirty="0">
                          <a:solidFill>
                            <a:srgbClr val="FF0000"/>
                          </a:solidFill>
                          <a:latin typeface="Times New Roman"/>
                          <a:ea typeface="Calibri"/>
                          <a:cs typeface="Times New Roman"/>
                        </a:rPr>
                        <a:t>51,0</a:t>
                      </a:r>
                      <a:endParaRPr lang="tr-TR" sz="1400" b="1" dirty="0">
                        <a:solidFill>
                          <a:srgbClr val="FF000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dirty="0" smtClean="0">
                          <a:latin typeface="Times New Roman"/>
                          <a:ea typeface="Calibri"/>
                          <a:cs typeface="Times New Roman"/>
                        </a:rPr>
                        <a:t>24,7</a:t>
                      </a:r>
                      <a:endParaRPr lang="tr-TR" sz="14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a:latin typeface="Times New Roman"/>
                          <a:ea typeface="Calibri"/>
                          <a:cs typeface="Times New Roman"/>
                        </a:rPr>
                        <a:t>10,5</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a:latin typeface="Times New Roman"/>
                          <a:ea typeface="Calibri"/>
                          <a:cs typeface="Times New Roman"/>
                        </a:rPr>
                        <a:t>7,9</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a:latin typeface="Times New Roman"/>
                          <a:ea typeface="Calibri"/>
                          <a:cs typeface="Times New Roman"/>
                        </a:rPr>
                        <a:t>5,9</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1000"/>
                        </a:spcAft>
                      </a:pPr>
                      <a:r>
                        <a:rPr lang="tr-TR" sz="1400" b="1">
                          <a:solidFill>
                            <a:srgbClr val="002060"/>
                          </a:solidFill>
                          <a:latin typeface="Times New Roman"/>
                          <a:ea typeface="Calibri"/>
                          <a:cs typeface="Times New Roman"/>
                        </a:rPr>
                        <a:t>1,93</a:t>
                      </a:r>
                      <a:endParaRPr lang="tr-TR" sz="1400" b="1">
                        <a:solidFill>
                          <a:srgbClr val="00206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tr-TR" sz="1400">
                          <a:latin typeface="Times New Roman"/>
                          <a:ea typeface="Calibri"/>
                          <a:cs typeface="Times New Roman"/>
                        </a:rPr>
                        <a:t>100,0</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3567">
                <a:tc>
                  <a:txBody>
                    <a:bodyPr/>
                    <a:lstStyle/>
                    <a:p>
                      <a:pPr>
                        <a:lnSpc>
                          <a:spcPct val="150000"/>
                        </a:lnSpc>
                        <a:spcAft>
                          <a:spcPts val="1000"/>
                        </a:spcAft>
                      </a:pPr>
                      <a:r>
                        <a:rPr lang="tr-TR" sz="1400">
                          <a:latin typeface="Times New Roman"/>
                          <a:ea typeface="Calibri"/>
                          <a:cs typeface="Times New Roman"/>
                        </a:rPr>
                        <a:t>Tavsiye</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tr-TR" sz="1400">
                          <a:latin typeface="Times New Roman"/>
                          <a:ea typeface="Calibri"/>
                          <a:cs typeface="Times New Roman"/>
                        </a:rPr>
                        <a:t>8,7</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smtClean="0">
                          <a:latin typeface="Times New Roman"/>
                          <a:ea typeface="Calibri"/>
                          <a:cs typeface="Times New Roman"/>
                        </a:rPr>
                        <a:t>28,1</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b="1" dirty="0">
                          <a:solidFill>
                            <a:srgbClr val="FF0000"/>
                          </a:solidFill>
                          <a:latin typeface="Times New Roman"/>
                          <a:ea typeface="Calibri"/>
                          <a:cs typeface="Times New Roman"/>
                        </a:rPr>
                        <a:t>33,9</a:t>
                      </a:r>
                      <a:endParaRPr lang="tr-TR" sz="1400" b="1" dirty="0">
                        <a:solidFill>
                          <a:srgbClr val="FF000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a:latin typeface="Times New Roman"/>
                          <a:ea typeface="Calibri"/>
                          <a:cs typeface="Times New Roman"/>
                        </a:rPr>
                        <a:t>17,1</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a:latin typeface="Times New Roman"/>
                          <a:ea typeface="Calibri"/>
                          <a:cs typeface="Times New Roman"/>
                        </a:rPr>
                        <a:t>12,2</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1000"/>
                        </a:spcAft>
                      </a:pPr>
                      <a:r>
                        <a:rPr lang="tr-TR" sz="1400" b="1">
                          <a:solidFill>
                            <a:srgbClr val="002060"/>
                          </a:solidFill>
                          <a:latin typeface="Times New Roman"/>
                          <a:ea typeface="Calibri"/>
                          <a:cs typeface="Times New Roman"/>
                        </a:rPr>
                        <a:t>2,96</a:t>
                      </a:r>
                      <a:endParaRPr lang="tr-TR" sz="1400" b="1">
                        <a:solidFill>
                          <a:srgbClr val="00206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a:latin typeface="Times New Roman"/>
                          <a:ea typeface="Calibri"/>
                          <a:cs typeface="Times New Roman"/>
                        </a:rPr>
                        <a:t>100,0</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3567">
                <a:tc>
                  <a:txBody>
                    <a:bodyPr/>
                    <a:lstStyle/>
                    <a:p>
                      <a:pPr>
                        <a:lnSpc>
                          <a:spcPct val="150000"/>
                        </a:lnSpc>
                        <a:spcAft>
                          <a:spcPts val="1000"/>
                        </a:spcAft>
                      </a:pPr>
                      <a:r>
                        <a:rPr lang="tr-TR" sz="1400">
                          <a:latin typeface="Times New Roman"/>
                          <a:ea typeface="Calibri"/>
                          <a:cs typeface="Times New Roman"/>
                        </a:rPr>
                        <a:t>Güven</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tr-TR" sz="1400">
                          <a:latin typeface="Times New Roman"/>
                          <a:ea typeface="Calibri"/>
                          <a:cs typeface="Times New Roman"/>
                        </a:rPr>
                        <a:t>26,0</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b="1" dirty="0" smtClean="0">
                          <a:solidFill>
                            <a:srgbClr val="FF0000"/>
                          </a:solidFill>
                          <a:latin typeface="Times New Roman"/>
                          <a:ea typeface="Calibri"/>
                          <a:cs typeface="Times New Roman"/>
                        </a:rPr>
                        <a:t>28,3</a:t>
                      </a:r>
                      <a:endParaRPr lang="tr-TR" sz="1400" b="1" dirty="0">
                        <a:solidFill>
                          <a:srgbClr val="FF000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a:latin typeface="Times New Roman"/>
                          <a:ea typeface="Calibri"/>
                          <a:cs typeface="Times New Roman"/>
                        </a:rPr>
                        <a:t>25,0</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a:latin typeface="Times New Roman"/>
                          <a:ea typeface="Calibri"/>
                          <a:cs typeface="Times New Roman"/>
                        </a:rPr>
                        <a:t>16,8</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a:latin typeface="Times New Roman"/>
                          <a:ea typeface="Calibri"/>
                          <a:cs typeface="Times New Roman"/>
                        </a:rPr>
                        <a:t>5,1</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1000"/>
                        </a:spcAft>
                      </a:pPr>
                      <a:r>
                        <a:rPr lang="tr-TR" sz="1400" b="1">
                          <a:solidFill>
                            <a:srgbClr val="002060"/>
                          </a:solidFill>
                          <a:latin typeface="Times New Roman"/>
                          <a:ea typeface="Calibri"/>
                          <a:cs typeface="Times New Roman"/>
                        </a:rPr>
                        <a:t>2,45</a:t>
                      </a:r>
                      <a:endParaRPr lang="tr-TR" sz="1400" b="1">
                        <a:solidFill>
                          <a:srgbClr val="00206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a:latin typeface="Times New Roman"/>
                          <a:ea typeface="Calibri"/>
                          <a:cs typeface="Times New Roman"/>
                        </a:rPr>
                        <a:t>100,0</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3567">
                <a:tc>
                  <a:txBody>
                    <a:bodyPr/>
                    <a:lstStyle/>
                    <a:p>
                      <a:pPr>
                        <a:lnSpc>
                          <a:spcPct val="150000"/>
                        </a:lnSpc>
                        <a:spcAft>
                          <a:spcPts val="1000"/>
                        </a:spcAft>
                      </a:pPr>
                      <a:r>
                        <a:rPr lang="tr-TR" sz="1400">
                          <a:latin typeface="Times New Roman"/>
                          <a:ea typeface="Calibri"/>
                          <a:cs typeface="Times New Roman"/>
                        </a:rPr>
                        <a:t>Fiyat</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1000"/>
                        </a:spcAft>
                      </a:pPr>
                      <a:r>
                        <a:rPr lang="tr-TR" sz="1400">
                          <a:latin typeface="Times New Roman"/>
                          <a:ea typeface="Calibri"/>
                          <a:cs typeface="Times New Roman"/>
                        </a:rPr>
                        <a:t>7,7</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smtClean="0">
                          <a:latin typeface="Times New Roman"/>
                          <a:ea typeface="Calibri"/>
                          <a:cs typeface="Times New Roman"/>
                        </a:rPr>
                        <a:t>7,7</a:t>
                      </a:r>
                      <a:endParaRPr lang="tr-TR" sz="14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a:latin typeface="Times New Roman"/>
                          <a:ea typeface="Calibri"/>
                          <a:cs typeface="Times New Roman"/>
                        </a:rPr>
                        <a:t>7,1</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a:latin typeface="Times New Roman"/>
                          <a:ea typeface="Calibri"/>
                          <a:cs typeface="Times New Roman"/>
                        </a:rPr>
                        <a:t>15,6</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b="1" dirty="0">
                          <a:solidFill>
                            <a:srgbClr val="FF0000"/>
                          </a:solidFill>
                          <a:latin typeface="Times New Roman"/>
                          <a:ea typeface="Calibri"/>
                          <a:cs typeface="Times New Roman"/>
                        </a:rPr>
                        <a:t>60,7</a:t>
                      </a:r>
                      <a:endParaRPr lang="tr-TR" sz="1400" b="1" dirty="0">
                        <a:solidFill>
                          <a:srgbClr val="FF000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1000"/>
                        </a:spcAft>
                      </a:pPr>
                      <a:r>
                        <a:rPr lang="tr-TR" sz="1400" b="1">
                          <a:solidFill>
                            <a:srgbClr val="002060"/>
                          </a:solidFill>
                          <a:latin typeface="Times New Roman"/>
                          <a:ea typeface="Calibri"/>
                          <a:cs typeface="Times New Roman"/>
                        </a:rPr>
                        <a:t>4,15</a:t>
                      </a:r>
                      <a:endParaRPr lang="tr-TR" sz="1400" b="1">
                        <a:solidFill>
                          <a:srgbClr val="00206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a:latin typeface="Times New Roman"/>
                          <a:ea typeface="Calibri"/>
                          <a:cs typeface="Times New Roman"/>
                        </a:rPr>
                        <a:t>100,0</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7131">
                <a:tc>
                  <a:txBody>
                    <a:bodyPr/>
                    <a:lstStyle/>
                    <a:p>
                      <a:pPr>
                        <a:lnSpc>
                          <a:spcPct val="150000"/>
                        </a:lnSpc>
                        <a:spcAft>
                          <a:spcPts val="1000"/>
                        </a:spcAft>
                      </a:pPr>
                      <a:r>
                        <a:rPr lang="tr-TR" sz="1400">
                          <a:latin typeface="Times New Roman"/>
                          <a:ea typeface="Calibri"/>
                          <a:cs typeface="Times New Roman"/>
                        </a:rPr>
                        <a:t>Ürün çeşitliliği</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1000"/>
                        </a:spcAft>
                      </a:pPr>
                      <a:r>
                        <a:rPr lang="tr-TR" sz="1400">
                          <a:latin typeface="Times New Roman"/>
                          <a:ea typeface="Calibri"/>
                          <a:cs typeface="Times New Roman"/>
                        </a:rPr>
                        <a:t>6,6</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tr-TR" sz="1400" dirty="0" smtClean="0">
                          <a:latin typeface="Times New Roman"/>
                          <a:ea typeface="Calibri"/>
                          <a:cs typeface="Times New Roman"/>
                        </a:rPr>
                        <a:t>11,0</a:t>
                      </a:r>
                      <a:endParaRPr lang="tr-TR" sz="14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tr-TR" sz="1400" dirty="0">
                          <a:latin typeface="Times New Roman"/>
                          <a:ea typeface="Calibri"/>
                          <a:cs typeface="Times New Roman"/>
                        </a:rPr>
                        <a:t>23,7</a:t>
                      </a:r>
                      <a:endParaRPr lang="tr-TR" sz="14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tr-TR" sz="1400" b="1" dirty="0">
                          <a:solidFill>
                            <a:srgbClr val="FF0000"/>
                          </a:solidFill>
                          <a:latin typeface="Times New Roman"/>
                          <a:ea typeface="Calibri"/>
                          <a:cs typeface="Times New Roman"/>
                        </a:rPr>
                        <a:t>42,6</a:t>
                      </a:r>
                      <a:endParaRPr lang="tr-TR" sz="1400" b="1" dirty="0">
                        <a:solidFill>
                          <a:srgbClr val="FF000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tr-TR" sz="1400">
                          <a:latin typeface="Times New Roman"/>
                          <a:ea typeface="Calibri"/>
                          <a:cs typeface="Times New Roman"/>
                        </a:rPr>
                        <a:t>16,1</a:t>
                      </a:r>
                      <a:endParaRPr lang="tr-T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1000"/>
                        </a:spcAft>
                      </a:pPr>
                      <a:r>
                        <a:rPr lang="tr-TR" sz="1400" b="1" dirty="0">
                          <a:solidFill>
                            <a:srgbClr val="002060"/>
                          </a:solidFill>
                          <a:latin typeface="Times New Roman"/>
                          <a:ea typeface="Calibri"/>
                          <a:cs typeface="Times New Roman"/>
                        </a:rPr>
                        <a:t>3,51</a:t>
                      </a:r>
                      <a:endParaRPr lang="tr-TR" sz="1400" b="1" dirty="0">
                        <a:solidFill>
                          <a:srgbClr val="00206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400" dirty="0">
                          <a:latin typeface="Times New Roman"/>
                          <a:ea typeface="Calibri"/>
                          <a:cs typeface="Times New Roman"/>
                        </a:rPr>
                        <a:t>100,0</a:t>
                      </a:r>
                      <a:endParaRPr lang="tr-TR" sz="14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3793" name="Rectangle 1"/>
          <p:cNvSpPr>
            <a:spLocks noChangeArrowheads="1"/>
          </p:cNvSpPr>
          <p:nvPr/>
        </p:nvSpPr>
        <p:spPr bwMode="auto">
          <a:xfrm>
            <a:off x="611560" y="6142221"/>
            <a:ext cx="853244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tr-TR" sz="14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*1: en çok. 2: çok 3:orta. 4: az. 5:en az. </a:t>
            </a:r>
            <a:endParaRPr kumimoji="0" lang="tr-TR" sz="1400" b="1" i="0" u="none" strike="noStrike" cap="none" normalizeH="0" baseline="0" dirty="0" smtClean="0">
              <a:ln>
                <a:noFill/>
              </a:ln>
              <a:solidFill>
                <a:srgbClr val="FF0000"/>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pPr algn="ctr"/>
            <a:r>
              <a:rPr lang="tr-TR" sz="2800" b="1" dirty="0" smtClean="0">
                <a:solidFill>
                  <a:srgbClr val="FF0000"/>
                </a:solidFill>
              </a:rPr>
              <a:t>Tüketicilerin Organik Ürünlere Yönelik İfadelere Katılım Durumu</a:t>
            </a:r>
            <a:endParaRPr lang="tr-TR" sz="2800" dirty="0">
              <a:solidFill>
                <a:srgbClr val="FF0000"/>
              </a:solidFill>
            </a:endParaRPr>
          </a:p>
        </p:txBody>
      </p:sp>
      <p:graphicFrame>
        <p:nvGraphicFramePr>
          <p:cNvPr id="3" name="2 Tablo"/>
          <p:cNvGraphicFramePr>
            <a:graphicFrameLocks noGrp="1"/>
          </p:cNvGraphicFramePr>
          <p:nvPr/>
        </p:nvGraphicFramePr>
        <p:xfrm>
          <a:off x="323526" y="1628803"/>
          <a:ext cx="8496947" cy="4571232"/>
        </p:xfrm>
        <a:graphic>
          <a:graphicData uri="http://schemas.openxmlformats.org/drawingml/2006/table">
            <a:tbl>
              <a:tblPr/>
              <a:tblGrid>
                <a:gridCol w="4116409"/>
                <a:gridCol w="690284"/>
                <a:gridCol w="690284"/>
                <a:gridCol w="690284"/>
                <a:gridCol w="690284"/>
                <a:gridCol w="690284"/>
                <a:gridCol w="929118"/>
              </a:tblGrid>
              <a:tr h="276076">
                <a:tc rowSpan="2">
                  <a:txBody>
                    <a:bodyPr/>
                    <a:lstStyle/>
                    <a:p>
                      <a:pPr>
                        <a:lnSpc>
                          <a:spcPct val="115000"/>
                        </a:lnSpc>
                        <a:spcAft>
                          <a:spcPts val="1000"/>
                        </a:spcAft>
                      </a:pPr>
                      <a:r>
                        <a:rPr lang="tr-TR" sz="1600" dirty="0">
                          <a:latin typeface="Times New Roman"/>
                          <a:ea typeface="Calibri"/>
                          <a:cs typeface="Times New Roman"/>
                        </a:rPr>
                        <a:t>Faktörler</a:t>
                      </a:r>
                      <a:endParaRPr lang="tr-TR" sz="16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lnSpc>
                          <a:spcPct val="115000"/>
                        </a:lnSpc>
                        <a:spcAft>
                          <a:spcPts val="1000"/>
                        </a:spcAft>
                      </a:pPr>
                      <a:r>
                        <a:rPr lang="tr-TR" sz="1600">
                          <a:latin typeface="Times New Roman"/>
                          <a:ea typeface="Calibri"/>
                          <a:cs typeface="Times New Roman"/>
                        </a:rPr>
                        <a:t>Oranlar(%)*</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rowSpan="2">
                  <a:txBody>
                    <a:bodyPr/>
                    <a:lstStyle/>
                    <a:p>
                      <a:pPr algn="ctr">
                        <a:lnSpc>
                          <a:spcPct val="115000"/>
                        </a:lnSpc>
                        <a:spcAft>
                          <a:spcPts val="1000"/>
                        </a:spcAft>
                      </a:pPr>
                      <a:r>
                        <a:rPr lang="tr-TR" sz="1600">
                          <a:latin typeface="Times New Roman"/>
                          <a:ea typeface="Calibri"/>
                          <a:cs typeface="Times New Roman"/>
                        </a:rPr>
                        <a:t>Ortalama</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076">
                <a:tc vMerge="1">
                  <a:txBody>
                    <a:bodyPr/>
                    <a:lstStyle/>
                    <a:p>
                      <a:endParaRPr lang="tr-TR"/>
                    </a:p>
                  </a:txBody>
                  <a:tcPr/>
                </a:tc>
                <a:tc>
                  <a:txBody>
                    <a:bodyPr/>
                    <a:lstStyle/>
                    <a:p>
                      <a:pPr algn="ctr">
                        <a:lnSpc>
                          <a:spcPct val="115000"/>
                        </a:lnSpc>
                        <a:spcAft>
                          <a:spcPts val="1000"/>
                        </a:spcAft>
                      </a:pPr>
                      <a:r>
                        <a:rPr lang="tr-TR" sz="1600">
                          <a:latin typeface="Times New Roman"/>
                          <a:ea typeface="Calibri"/>
                          <a:cs typeface="Times New Roman"/>
                        </a:rPr>
                        <a:t>1</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600">
                          <a:latin typeface="Times New Roman"/>
                          <a:ea typeface="Calibri"/>
                          <a:cs typeface="Times New Roman"/>
                        </a:rPr>
                        <a:t>2</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600">
                          <a:latin typeface="Times New Roman"/>
                          <a:ea typeface="Calibri"/>
                          <a:cs typeface="Times New Roman"/>
                        </a:rPr>
                        <a:t>3</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600">
                          <a:latin typeface="Times New Roman"/>
                          <a:ea typeface="Calibri"/>
                          <a:cs typeface="Times New Roman"/>
                        </a:rPr>
                        <a:t>4</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tr-TR" sz="1600">
                          <a:latin typeface="Times New Roman"/>
                          <a:ea typeface="Calibri"/>
                          <a:cs typeface="Times New Roman"/>
                        </a:rPr>
                        <a:t>5</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tr-TR"/>
                    </a:p>
                  </a:txBody>
                  <a:tcPr/>
                </a:tc>
              </a:tr>
              <a:tr h="290988">
                <a:tc>
                  <a:txBody>
                    <a:bodyPr/>
                    <a:lstStyle/>
                    <a:p>
                      <a:pPr>
                        <a:lnSpc>
                          <a:spcPct val="115000"/>
                        </a:lnSpc>
                        <a:spcAft>
                          <a:spcPts val="1000"/>
                        </a:spcAft>
                      </a:pPr>
                      <a:r>
                        <a:rPr lang="tr-TR" sz="1600">
                          <a:latin typeface="Times New Roman"/>
                          <a:ea typeface="Calibri"/>
                          <a:cs typeface="Times New Roman"/>
                        </a:rPr>
                        <a:t>Organik ürün tüketmek gerekir</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1000"/>
                        </a:spcAft>
                      </a:pPr>
                      <a:r>
                        <a:rPr lang="tr-TR" sz="1600" b="1" dirty="0">
                          <a:solidFill>
                            <a:srgbClr val="FF0000"/>
                          </a:solidFill>
                          <a:latin typeface="Times New Roman"/>
                          <a:ea typeface="Calibri"/>
                          <a:cs typeface="Times New Roman"/>
                        </a:rPr>
                        <a:t>78,1</a:t>
                      </a:r>
                      <a:endParaRPr lang="tr-TR" sz="1600" b="1" dirty="0">
                        <a:solidFill>
                          <a:srgbClr val="FF0000"/>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13,5</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5,9</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1,0</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1,5</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1000"/>
                        </a:spcAft>
                      </a:pPr>
                      <a:r>
                        <a:rPr lang="tr-TR" sz="1600" b="1">
                          <a:solidFill>
                            <a:srgbClr val="002060"/>
                          </a:solidFill>
                          <a:latin typeface="Times New Roman"/>
                          <a:ea typeface="Calibri"/>
                          <a:cs typeface="Times New Roman"/>
                        </a:rPr>
                        <a:t>1,34</a:t>
                      </a:r>
                      <a:endParaRPr lang="tr-TR" sz="1600">
                        <a:solidFill>
                          <a:srgbClr val="00206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88">
                <a:tc>
                  <a:txBody>
                    <a:bodyPr/>
                    <a:lstStyle/>
                    <a:p>
                      <a:pPr>
                        <a:lnSpc>
                          <a:spcPct val="115000"/>
                        </a:lnSpc>
                        <a:spcAft>
                          <a:spcPts val="1000"/>
                        </a:spcAft>
                      </a:pPr>
                      <a:r>
                        <a:rPr lang="tr-TR" sz="1600">
                          <a:latin typeface="Times New Roman"/>
                          <a:ea typeface="Calibri"/>
                          <a:cs typeface="Times New Roman"/>
                        </a:rPr>
                        <a:t>Genetiği değiştirilmiş ürünler zararlıdır</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1000"/>
                        </a:spcAft>
                      </a:pPr>
                      <a:r>
                        <a:rPr lang="tr-TR" sz="1600" b="1" dirty="0">
                          <a:solidFill>
                            <a:srgbClr val="FF0000"/>
                          </a:solidFill>
                          <a:latin typeface="Times New Roman"/>
                          <a:ea typeface="Calibri"/>
                          <a:cs typeface="Times New Roman"/>
                        </a:rPr>
                        <a:t>52,0</a:t>
                      </a:r>
                      <a:endParaRPr lang="tr-TR" sz="1600" b="1" dirty="0">
                        <a:solidFill>
                          <a:srgbClr val="FF0000"/>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17,6</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22,2</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5,9</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2,3</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1000"/>
                        </a:spcAft>
                      </a:pPr>
                      <a:r>
                        <a:rPr lang="tr-TR" sz="1600" b="1">
                          <a:solidFill>
                            <a:srgbClr val="002060"/>
                          </a:solidFill>
                          <a:latin typeface="Times New Roman"/>
                          <a:ea typeface="Calibri"/>
                          <a:cs typeface="Times New Roman"/>
                        </a:rPr>
                        <a:t>1,89</a:t>
                      </a:r>
                      <a:endParaRPr lang="tr-TR" sz="1600">
                        <a:solidFill>
                          <a:srgbClr val="00206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88">
                <a:tc>
                  <a:txBody>
                    <a:bodyPr/>
                    <a:lstStyle/>
                    <a:p>
                      <a:pPr>
                        <a:lnSpc>
                          <a:spcPct val="115000"/>
                        </a:lnSpc>
                        <a:spcAft>
                          <a:spcPts val="1000"/>
                        </a:spcAft>
                      </a:pPr>
                      <a:r>
                        <a:rPr lang="tr-TR" sz="1600">
                          <a:latin typeface="Times New Roman"/>
                          <a:ea typeface="Calibri"/>
                          <a:cs typeface="Times New Roman"/>
                        </a:rPr>
                        <a:t>Ambalaj üzeri bilgiyi dikkate alırım</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1000"/>
                        </a:spcAft>
                      </a:pPr>
                      <a:r>
                        <a:rPr lang="tr-TR" sz="1600" b="1" dirty="0">
                          <a:solidFill>
                            <a:srgbClr val="FF0000"/>
                          </a:solidFill>
                          <a:latin typeface="Times New Roman"/>
                          <a:ea typeface="Calibri"/>
                          <a:cs typeface="Times New Roman"/>
                        </a:rPr>
                        <a:t>57,1</a:t>
                      </a:r>
                      <a:endParaRPr lang="tr-TR" sz="1600" b="1" dirty="0">
                        <a:solidFill>
                          <a:srgbClr val="FF0000"/>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25,3</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13,8</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2,3</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1,5</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1000"/>
                        </a:spcAft>
                      </a:pPr>
                      <a:r>
                        <a:rPr lang="tr-TR" sz="1600" b="1">
                          <a:solidFill>
                            <a:srgbClr val="002060"/>
                          </a:solidFill>
                          <a:latin typeface="Times New Roman"/>
                          <a:ea typeface="Calibri"/>
                          <a:cs typeface="Times New Roman"/>
                        </a:rPr>
                        <a:t>1,66</a:t>
                      </a:r>
                      <a:endParaRPr lang="tr-TR" sz="1600">
                        <a:solidFill>
                          <a:srgbClr val="00206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88">
                <a:tc>
                  <a:txBody>
                    <a:bodyPr/>
                    <a:lstStyle/>
                    <a:p>
                      <a:pPr>
                        <a:lnSpc>
                          <a:spcPct val="115000"/>
                        </a:lnSpc>
                        <a:spcAft>
                          <a:spcPts val="1000"/>
                        </a:spcAft>
                      </a:pPr>
                      <a:r>
                        <a:rPr lang="tr-TR" sz="1600">
                          <a:latin typeface="Times New Roman"/>
                          <a:ea typeface="Calibri"/>
                          <a:cs typeface="Times New Roman"/>
                        </a:rPr>
                        <a:t>Organik olmayan ürünler zararlıdır</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1000"/>
                        </a:spcAft>
                      </a:pPr>
                      <a:r>
                        <a:rPr lang="tr-TR" sz="1600" b="1" dirty="0">
                          <a:solidFill>
                            <a:srgbClr val="FF0000"/>
                          </a:solidFill>
                          <a:latin typeface="Times New Roman"/>
                          <a:ea typeface="Calibri"/>
                          <a:cs typeface="Times New Roman"/>
                        </a:rPr>
                        <a:t>41,1</a:t>
                      </a:r>
                      <a:endParaRPr lang="tr-TR" sz="1600" b="1" dirty="0">
                        <a:solidFill>
                          <a:srgbClr val="FF0000"/>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1000"/>
                        </a:spcAft>
                      </a:pPr>
                      <a:r>
                        <a:rPr lang="tr-TR" sz="1600" dirty="0" smtClean="0">
                          <a:latin typeface="Times New Roman"/>
                          <a:ea typeface="Calibri"/>
                          <a:cs typeface="Times New Roman"/>
                        </a:rPr>
                        <a:t>17,6</a:t>
                      </a:r>
                      <a:endParaRPr lang="tr-TR" sz="16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1000"/>
                        </a:spcAft>
                      </a:pPr>
                      <a:r>
                        <a:rPr lang="tr-TR" sz="1600">
                          <a:latin typeface="Times New Roman"/>
                          <a:ea typeface="Calibri"/>
                          <a:cs typeface="Times New Roman"/>
                        </a:rPr>
                        <a:t>27,6</a:t>
                      </a:r>
                      <a:endParaRPr lang="tr-TR" sz="16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11,7</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2,0</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1000"/>
                        </a:spcAft>
                      </a:pPr>
                      <a:r>
                        <a:rPr lang="tr-TR" sz="1600" b="1" dirty="0">
                          <a:solidFill>
                            <a:srgbClr val="002060"/>
                          </a:solidFill>
                          <a:latin typeface="Times New Roman"/>
                          <a:ea typeface="Calibri"/>
                          <a:cs typeface="Times New Roman"/>
                        </a:rPr>
                        <a:t>2,16</a:t>
                      </a:r>
                      <a:endParaRPr lang="tr-TR" sz="1600" dirty="0">
                        <a:solidFill>
                          <a:srgbClr val="00206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88">
                <a:tc>
                  <a:txBody>
                    <a:bodyPr/>
                    <a:lstStyle/>
                    <a:p>
                      <a:pPr>
                        <a:lnSpc>
                          <a:spcPct val="115000"/>
                        </a:lnSpc>
                        <a:spcAft>
                          <a:spcPts val="1000"/>
                        </a:spcAft>
                      </a:pPr>
                      <a:r>
                        <a:rPr lang="tr-TR" sz="1600">
                          <a:latin typeface="Times New Roman"/>
                          <a:ea typeface="Calibri"/>
                          <a:cs typeface="Times New Roman"/>
                        </a:rPr>
                        <a:t>Organik ürünlerin pahalı olması normaldir</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1000"/>
                        </a:spcAft>
                      </a:pPr>
                      <a:r>
                        <a:rPr lang="tr-TR" sz="1600" b="1" dirty="0">
                          <a:solidFill>
                            <a:srgbClr val="FF0000"/>
                          </a:solidFill>
                          <a:latin typeface="Times New Roman"/>
                          <a:ea typeface="Calibri"/>
                          <a:cs typeface="Times New Roman"/>
                        </a:rPr>
                        <a:t>30,4</a:t>
                      </a:r>
                      <a:endParaRPr lang="tr-TR" sz="1600" b="1" dirty="0">
                        <a:solidFill>
                          <a:srgbClr val="FF0000"/>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23,7</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dirty="0">
                          <a:latin typeface="Times New Roman"/>
                          <a:ea typeface="Calibri"/>
                          <a:cs typeface="Times New Roman"/>
                        </a:rPr>
                        <a:t>24,7</a:t>
                      </a:r>
                      <a:endParaRPr lang="tr-TR" sz="16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13,8</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7,4</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1000"/>
                        </a:spcAft>
                      </a:pPr>
                      <a:r>
                        <a:rPr lang="tr-TR" sz="1600" b="1" dirty="0">
                          <a:solidFill>
                            <a:srgbClr val="002060"/>
                          </a:solidFill>
                          <a:latin typeface="Times New Roman"/>
                          <a:ea typeface="Calibri"/>
                          <a:cs typeface="Times New Roman"/>
                        </a:rPr>
                        <a:t>2,44</a:t>
                      </a:r>
                      <a:endParaRPr lang="tr-TR" sz="1600" b="1" dirty="0">
                        <a:solidFill>
                          <a:srgbClr val="00206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88">
                <a:tc>
                  <a:txBody>
                    <a:bodyPr/>
                    <a:lstStyle/>
                    <a:p>
                      <a:pPr>
                        <a:lnSpc>
                          <a:spcPct val="115000"/>
                        </a:lnSpc>
                        <a:spcAft>
                          <a:spcPts val="1000"/>
                        </a:spcAft>
                      </a:pPr>
                      <a:r>
                        <a:rPr lang="tr-TR" sz="1600">
                          <a:latin typeface="Times New Roman"/>
                          <a:ea typeface="Calibri"/>
                          <a:cs typeface="Times New Roman"/>
                        </a:rPr>
                        <a:t>Organik ürünler zararlıdır</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1000"/>
                        </a:spcAft>
                      </a:pPr>
                      <a:r>
                        <a:rPr lang="tr-TR" sz="1600">
                          <a:latin typeface="Times New Roman"/>
                          <a:ea typeface="Calibri"/>
                          <a:cs typeface="Times New Roman"/>
                        </a:rPr>
                        <a:t>12,2</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9,9</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24,2</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22,4</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b="1" dirty="0">
                          <a:solidFill>
                            <a:srgbClr val="FF0000"/>
                          </a:solidFill>
                          <a:latin typeface="Times New Roman"/>
                          <a:ea typeface="Calibri"/>
                          <a:cs typeface="Times New Roman"/>
                        </a:rPr>
                        <a:t>31,1</a:t>
                      </a:r>
                      <a:endParaRPr lang="tr-TR" sz="1600" b="1" dirty="0">
                        <a:solidFill>
                          <a:srgbClr val="FF0000"/>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1000"/>
                        </a:spcAft>
                      </a:pPr>
                      <a:r>
                        <a:rPr lang="tr-TR" sz="1600" b="1" dirty="0">
                          <a:latin typeface="Times New Roman"/>
                          <a:ea typeface="Calibri"/>
                          <a:cs typeface="Times New Roman"/>
                        </a:rPr>
                        <a:t>3,50</a:t>
                      </a:r>
                      <a:endParaRPr lang="tr-TR" sz="1600" b="1"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2150">
                <a:tc>
                  <a:txBody>
                    <a:bodyPr/>
                    <a:lstStyle/>
                    <a:p>
                      <a:pPr>
                        <a:lnSpc>
                          <a:spcPct val="115000"/>
                        </a:lnSpc>
                        <a:spcAft>
                          <a:spcPts val="1000"/>
                        </a:spcAft>
                      </a:pPr>
                      <a:r>
                        <a:rPr lang="tr-TR" sz="1600">
                          <a:latin typeface="Times New Roman"/>
                          <a:ea typeface="Calibri"/>
                          <a:cs typeface="Times New Roman"/>
                        </a:rPr>
                        <a:t>Market veya pazardan alınan sebze ve meyveler sağlıklıdır</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1000"/>
                        </a:spcAft>
                      </a:pPr>
                      <a:r>
                        <a:rPr lang="tr-TR" sz="1600">
                          <a:latin typeface="Times New Roman"/>
                          <a:ea typeface="Calibri"/>
                          <a:cs typeface="Times New Roman"/>
                        </a:rPr>
                        <a:t>18,1</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13,8</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b="1" dirty="0">
                          <a:solidFill>
                            <a:srgbClr val="FF0000"/>
                          </a:solidFill>
                          <a:latin typeface="Times New Roman"/>
                          <a:ea typeface="Calibri"/>
                          <a:cs typeface="Times New Roman"/>
                        </a:rPr>
                        <a:t>48,2</a:t>
                      </a:r>
                      <a:endParaRPr lang="tr-TR" sz="1600" b="1" dirty="0">
                        <a:solidFill>
                          <a:srgbClr val="FF0000"/>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tabLst>
                          <a:tab pos="241300" algn="ctr"/>
                        </a:tabLst>
                      </a:pPr>
                      <a:r>
                        <a:rPr lang="tr-TR" sz="1600">
                          <a:latin typeface="Times New Roman"/>
                          <a:ea typeface="Calibri"/>
                          <a:cs typeface="Times New Roman"/>
                        </a:rPr>
                        <a:t>15,3</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4,6</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1000"/>
                        </a:spcAft>
                      </a:pPr>
                      <a:r>
                        <a:rPr lang="tr-TR" sz="1600" b="1" dirty="0">
                          <a:latin typeface="Times New Roman"/>
                          <a:ea typeface="Calibri"/>
                          <a:cs typeface="Times New Roman"/>
                        </a:rPr>
                        <a:t>2,74</a:t>
                      </a:r>
                      <a:endParaRPr lang="tr-TR" sz="1600" b="1"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88">
                <a:tc>
                  <a:txBody>
                    <a:bodyPr/>
                    <a:lstStyle/>
                    <a:p>
                      <a:pPr>
                        <a:lnSpc>
                          <a:spcPct val="115000"/>
                        </a:lnSpc>
                        <a:spcAft>
                          <a:spcPts val="1000"/>
                        </a:spcAft>
                      </a:pPr>
                      <a:r>
                        <a:rPr lang="tr-TR" sz="1600">
                          <a:latin typeface="Times New Roman"/>
                          <a:ea typeface="Calibri"/>
                          <a:cs typeface="Times New Roman"/>
                        </a:rPr>
                        <a:t>Kışın üretilen ürünler hormonludur</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1000"/>
                        </a:spcAft>
                      </a:pPr>
                      <a:r>
                        <a:rPr lang="tr-TR" sz="1600" b="1" dirty="0">
                          <a:solidFill>
                            <a:srgbClr val="FF0000"/>
                          </a:solidFill>
                          <a:latin typeface="Times New Roman"/>
                          <a:ea typeface="Calibri"/>
                          <a:cs typeface="Times New Roman"/>
                        </a:rPr>
                        <a:t>32,7</a:t>
                      </a:r>
                      <a:endParaRPr lang="tr-TR" sz="1600" b="1" dirty="0">
                        <a:solidFill>
                          <a:srgbClr val="FF0000"/>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24,2</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30,4</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7,9</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4,8</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1000"/>
                        </a:spcAft>
                      </a:pPr>
                      <a:r>
                        <a:rPr lang="tr-TR" sz="1600" b="1" dirty="0">
                          <a:latin typeface="Times New Roman"/>
                          <a:ea typeface="Calibri"/>
                          <a:cs typeface="Times New Roman"/>
                        </a:rPr>
                        <a:t>2,28</a:t>
                      </a:r>
                      <a:endParaRPr lang="tr-TR" sz="1600" b="1"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2150">
                <a:tc>
                  <a:txBody>
                    <a:bodyPr/>
                    <a:lstStyle/>
                    <a:p>
                      <a:pPr>
                        <a:lnSpc>
                          <a:spcPct val="115000"/>
                        </a:lnSpc>
                        <a:spcAft>
                          <a:spcPts val="1000"/>
                        </a:spcAft>
                      </a:pPr>
                      <a:r>
                        <a:rPr lang="tr-TR" sz="1600">
                          <a:latin typeface="Times New Roman"/>
                          <a:ea typeface="Calibri"/>
                          <a:cs typeface="Times New Roman"/>
                        </a:rPr>
                        <a:t>Organik ürünlerin kontrol ve denetimi hakkında bilgi sahibiyim</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1000"/>
                        </a:spcAft>
                      </a:pPr>
                      <a:r>
                        <a:rPr lang="tr-TR" sz="1600">
                          <a:latin typeface="Times New Roman"/>
                          <a:ea typeface="Calibri"/>
                          <a:cs typeface="Times New Roman"/>
                        </a:rPr>
                        <a:t>18,4</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23,0</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b="1" dirty="0">
                          <a:solidFill>
                            <a:srgbClr val="FF0000"/>
                          </a:solidFill>
                          <a:latin typeface="Times New Roman"/>
                          <a:ea typeface="Calibri"/>
                          <a:cs typeface="Times New Roman"/>
                        </a:rPr>
                        <a:t>35,2</a:t>
                      </a:r>
                      <a:endParaRPr lang="tr-TR" sz="1600" b="1" dirty="0">
                        <a:solidFill>
                          <a:srgbClr val="FF0000"/>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17,3</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6,1</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1000"/>
                        </a:spcAft>
                      </a:pPr>
                      <a:r>
                        <a:rPr lang="tr-TR" sz="1600" b="1" dirty="0">
                          <a:latin typeface="Times New Roman"/>
                          <a:ea typeface="Calibri"/>
                          <a:cs typeface="Times New Roman"/>
                        </a:rPr>
                        <a:t>2,70</a:t>
                      </a:r>
                      <a:endParaRPr lang="tr-TR" sz="1600" b="1"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2150">
                <a:tc>
                  <a:txBody>
                    <a:bodyPr/>
                    <a:lstStyle/>
                    <a:p>
                      <a:pPr>
                        <a:lnSpc>
                          <a:spcPct val="115000"/>
                        </a:lnSpc>
                        <a:spcAft>
                          <a:spcPts val="1000"/>
                        </a:spcAft>
                      </a:pPr>
                      <a:r>
                        <a:rPr lang="tr-TR" sz="1600">
                          <a:latin typeface="Times New Roman"/>
                          <a:ea typeface="Calibri"/>
                          <a:cs typeface="Times New Roman"/>
                        </a:rPr>
                        <a:t>Piyasadaki kırmızı et tavuk eti yumurta sağlıklıdır</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1000"/>
                        </a:spcAft>
                      </a:pPr>
                      <a:r>
                        <a:rPr lang="tr-TR" sz="1600">
                          <a:latin typeface="Times New Roman"/>
                          <a:ea typeface="Calibri"/>
                          <a:cs typeface="Times New Roman"/>
                        </a:rPr>
                        <a:t>13,3</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10,5</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b="1" dirty="0">
                          <a:solidFill>
                            <a:srgbClr val="FF0000"/>
                          </a:solidFill>
                          <a:latin typeface="Times New Roman"/>
                          <a:ea typeface="Calibri"/>
                          <a:cs typeface="Times New Roman"/>
                        </a:rPr>
                        <a:t>48,5</a:t>
                      </a:r>
                      <a:endParaRPr lang="tr-TR" sz="1600" b="1" dirty="0">
                        <a:solidFill>
                          <a:srgbClr val="FF0000"/>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18,9</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8,9</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1000"/>
                        </a:spcAft>
                      </a:pPr>
                      <a:r>
                        <a:rPr lang="tr-TR" sz="1600" b="1" dirty="0">
                          <a:latin typeface="Times New Roman"/>
                          <a:ea typeface="Calibri"/>
                          <a:cs typeface="Times New Roman"/>
                        </a:rPr>
                        <a:t>3,00</a:t>
                      </a:r>
                      <a:endParaRPr lang="tr-TR" sz="1600" b="1"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88">
                <a:tc>
                  <a:txBody>
                    <a:bodyPr/>
                    <a:lstStyle/>
                    <a:p>
                      <a:pPr>
                        <a:lnSpc>
                          <a:spcPct val="115000"/>
                        </a:lnSpc>
                        <a:spcAft>
                          <a:spcPts val="1000"/>
                        </a:spcAft>
                      </a:pPr>
                      <a:r>
                        <a:rPr lang="tr-TR" sz="1600">
                          <a:latin typeface="Times New Roman"/>
                          <a:ea typeface="Calibri"/>
                          <a:cs typeface="Times New Roman"/>
                        </a:rPr>
                        <a:t>Reklamlar organik ürün tüketiminde etkilidir</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1000"/>
                        </a:spcAft>
                      </a:pPr>
                      <a:r>
                        <a:rPr lang="tr-TR" sz="1600" b="1" dirty="0">
                          <a:solidFill>
                            <a:srgbClr val="FF0000"/>
                          </a:solidFill>
                          <a:latin typeface="Times New Roman"/>
                          <a:ea typeface="Calibri"/>
                          <a:cs typeface="Times New Roman"/>
                        </a:rPr>
                        <a:t>42,1</a:t>
                      </a:r>
                      <a:endParaRPr lang="tr-TR" sz="1600" b="1" dirty="0">
                        <a:solidFill>
                          <a:srgbClr val="FF0000"/>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24,0</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16,3</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13,0</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1000"/>
                        </a:spcAft>
                      </a:pPr>
                      <a:r>
                        <a:rPr lang="tr-TR" sz="1600">
                          <a:latin typeface="Times New Roman"/>
                          <a:ea typeface="Calibri"/>
                          <a:cs typeface="Times New Roman"/>
                        </a:rPr>
                        <a:t>4,6</a:t>
                      </a:r>
                      <a:endParaRPr lang="tr-TR" sz="16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1000"/>
                        </a:spcAft>
                      </a:pPr>
                      <a:r>
                        <a:rPr lang="tr-TR" sz="1600" b="1" dirty="0">
                          <a:solidFill>
                            <a:srgbClr val="002060"/>
                          </a:solidFill>
                          <a:latin typeface="Times New Roman"/>
                          <a:ea typeface="Calibri"/>
                          <a:cs typeface="Times New Roman"/>
                        </a:rPr>
                        <a:t>2,14</a:t>
                      </a:r>
                      <a:endParaRPr lang="tr-TR" sz="1600" dirty="0">
                        <a:solidFill>
                          <a:srgbClr val="002060"/>
                        </a:solidFill>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4817" name="Rectangle 1"/>
          <p:cNvSpPr>
            <a:spLocks noChangeArrowheads="1"/>
          </p:cNvSpPr>
          <p:nvPr/>
        </p:nvSpPr>
        <p:spPr bwMode="auto">
          <a:xfrm>
            <a:off x="539552" y="6361704"/>
            <a:ext cx="8136904"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tr-TR" sz="14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*1: kesinlikle katılıyorum, 2: katılıyorum, 3: kararsızım, 4: katılmıyorum, 5: kesinlikle katılmıyorum</a:t>
            </a:r>
            <a:endParaRPr kumimoji="0" lang="tr-TR" sz="1400" b="1"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pPr algn="ctr"/>
            <a:r>
              <a:rPr lang="tr-TR" sz="2800" b="1" dirty="0" smtClean="0">
                <a:solidFill>
                  <a:srgbClr val="FF0000"/>
                </a:solidFill>
              </a:rPr>
              <a:t>Sonuç ve Öneriler</a:t>
            </a:r>
            <a:endParaRPr lang="tr-TR" sz="2800" dirty="0">
              <a:solidFill>
                <a:srgbClr val="FF0000"/>
              </a:solidFill>
            </a:endParaRPr>
          </a:p>
        </p:txBody>
      </p:sp>
      <p:sp>
        <p:nvSpPr>
          <p:cNvPr id="4" name="3 İçerik Yer Tutucusu"/>
          <p:cNvSpPr>
            <a:spLocks noGrp="1"/>
          </p:cNvSpPr>
          <p:nvPr>
            <p:ph sz="quarter" idx="1"/>
          </p:nvPr>
        </p:nvSpPr>
        <p:spPr>
          <a:xfrm>
            <a:off x="914400" y="1447800"/>
            <a:ext cx="7772400" cy="5005536"/>
          </a:xfrm>
        </p:spPr>
        <p:txBody>
          <a:bodyPr>
            <a:normAutofit/>
          </a:bodyPr>
          <a:lstStyle/>
          <a:p>
            <a:pPr algn="just"/>
            <a:r>
              <a:rPr lang="tr-TR" sz="1800" dirty="0" smtClean="0">
                <a:solidFill>
                  <a:srgbClr val="002060"/>
                </a:solidFill>
                <a:latin typeface="Arial" pitchFamily="34" charset="0"/>
                <a:cs typeface="Arial" pitchFamily="34" charset="0"/>
              </a:rPr>
              <a:t>Bu çalışmada, tüketicilerin organik ürünlere karşı olan tutum ve organik ürünle ilgili düşüncelerinin ortaya çıkarılmasının önemi vurgulanmaya çalışılmıştır.</a:t>
            </a:r>
          </a:p>
          <a:p>
            <a:pPr algn="just"/>
            <a:r>
              <a:rPr lang="tr-TR" sz="1800" dirty="0" smtClean="0">
                <a:solidFill>
                  <a:srgbClr val="002060"/>
                </a:solidFill>
                <a:latin typeface="Arial" pitchFamily="34" charset="0"/>
                <a:cs typeface="Arial" pitchFamily="34" charset="0"/>
              </a:rPr>
              <a:t>Analiz sonuçlarına göre organik ürün tüketimi ile tüketimi etkileyen faktörler arasındaki istatistikî ilişkiye bakıldığında, </a:t>
            </a:r>
            <a:r>
              <a:rPr lang="tr-TR" sz="1800" dirty="0" smtClean="0">
                <a:solidFill>
                  <a:srgbClr val="C00000"/>
                </a:solidFill>
                <a:latin typeface="Arial" pitchFamily="34" charset="0"/>
                <a:cs typeface="Arial" pitchFamily="34" charset="0"/>
              </a:rPr>
              <a:t>organik ürün tüketimi ile cinsiyet grupları, meslek grupları ve gelir grupları </a:t>
            </a:r>
            <a:r>
              <a:rPr lang="tr-TR" sz="1800" dirty="0" smtClean="0">
                <a:solidFill>
                  <a:srgbClr val="002060"/>
                </a:solidFill>
                <a:latin typeface="Arial" pitchFamily="34" charset="0"/>
                <a:cs typeface="Arial" pitchFamily="34" charset="0"/>
              </a:rPr>
              <a:t>arasında anlamlı bir ilişki bulunmuştur.</a:t>
            </a:r>
          </a:p>
          <a:p>
            <a:pPr algn="just"/>
            <a:r>
              <a:rPr lang="tr-TR" sz="1800" dirty="0" smtClean="0">
                <a:solidFill>
                  <a:srgbClr val="002060"/>
                </a:solidFill>
                <a:latin typeface="Arial" pitchFamily="34" charset="0"/>
                <a:cs typeface="Arial" pitchFamily="34" charset="0"/>
              </a:rPr>
              <a:t>Analiz sonuçlarından anket yapılan her 2 kişiden birinin düşük gelire sahip olduğu sonucuna varılabilir. F testi sonucunda gelir grupları itibari ile organik ürün tüketimi arasında anlamlı bir ilişki bulunmuş, gelir arttıkça organik ürün tüketimi artmaktadır (F: 1,858, p: 0,036). Armağan ve </a:t>
            </a:r>
            <a:r>
              <a:rPr lang="tr-TR" sz="1800" dirty="0" err="1" smtClean="0">
                <a:solidFill>
                  <a:srgbClr val="002060"/>
                </a:solidFill>
                <a:latin typeface="Arial" pitchFamily="34" charset="0"/>
                <a:cs typeface="Arial" pitchFamily="34" charset="0"/>
              </a:rPr>
              <a:t>Özdoğan</a:t>
            </a:r>
            <a:r>
              <a:rPr lang="tr-TR" sz="1800" dirty="0" smtClean="0">
                <a:solidFill>
                  <a:srgbClr val="002060"/>
                </a:solidFill>
                <a:latin typeface="Arial" pitchFamily="34" charset="0"/>
                <a:cs typeface="Arial" pitchFamily="34" charset="0"/>
              </a:rPr>
              <a:t> (2005) tarafından yapılan araştırmada da gelirin organik ürün tüketiminde önemli bir ilişkiye sahip olduğu saptanmıştır. Yapılan bu araştırma bizim çalışmamızı desteklemektedir.</a:t>
            </a:r>
          </a:p>
          <a:p>
            <a:pPr algn="just"/>
            <a:r>
              <a:rPr lang="tr-TR" sz="1800" dirty="0" smtClean="0">
                <a:solidFill>
                  <a:srgbClr val="002060"/>
                </a:solidFill>
                <a:latin typeface="Arial" pitchFamily="34" charset="0"/>
                <a:cs typeface="Arial" pitchFamily="34" charset="0"/>
              </a:rPr>
              <a:t>Analiz sonuçlarına göre çocukların ailede gıda alışverişine karar vermede çok etkili olduğu söylenemez kanısına varılabilir (t: 43,390, p: 0,000).</a:t>
            </a:r>
            <a:endParaRPr lang="tr-TR" sz="1800" dirty="0">
              <a:solidFill>
                <a:srgbClr val="00206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İçerik Yer Tutucusu"/>
          <p:cNvSpPr>
            <a:spLocks noGrp="1"/>
          </p:cNvSpPr>
          <p:nvPr>
            <p:ph sz="quarter" idx="1"/>
          </p:nvPr>
        </p:nvSpPr>
        <p:spPr>
          <a:xfrm>
            <a:off x="914400" y="260648"/>
            <a:ext cx="7772400" cy="5759152"/>
          </a:xfrm>
        </p:spPr>
        <p:txBody>
          <a:bodyPr>
            <a:normAutofit lnSpcReduction="10000"/>
          </a:bodyPr>
          <a:lstStyle/>
          <a:p>
            <a:pPr algn="just"/>
            <a:r>
              <a:rPr lang="tr-TR" sz="1800" dirty="0" smtClean="0">
                <a:solidFill>
                  <a:srgbClr val="002060"/>
                </a:solidFill>
                <a:latin typeface="Arial" pitchFamily="34" charset="0"/>
                <a:cs typeface="Arial" pitchFamily="34" charset="0"/>
              </a:rPr>
              <a:t>Analiz sonuçlarına göre bireyler organik ürün hakkında bilgiyi en </a:t>
            </a:r>
            <a:r>
              <a:rPr lang="tr-TR" sz="1800" dirty="0" smtClean="0">
                <a:solidFill>
                  <a:srgbClr val="C00000"/>
                </a:solidFill>
                <a:latin typeface="Arial" pitchFamily="34" charset="0"/>
                <a:cs typeface="Arial" pitchFamily="34" charset="0"/>
              </a:rPr>
              <a:t>çok % 47,7 ile internetten</a:t>
            </a:r>
            <a:r>
              <a:rPr lang="tr-TR" sz="1800" dirty="0" smtClean="0">
                <a:solidFill>
                  <a:srgbClr val="002060"/>
                </a:solidFill>
                <a:latin typeface="Arial" pitchFamily="34" charset="0"/>
                <a:cs typeface="Arial" pitchFamily="34" charset="0"/>
              </a:rPr>
              <a:t> almaktadır. Ürünlerin internetten satışının olması ve sanal mağazaların varlığının giderek artmasından dolayı bu kaynak birinci sırada olmaktadır. </a:t>
            </a:r>
            <a:r>
              <a:rPr lang="tr-TR" sz="1800" dirty="0" smtClean="0">
                <a:solidFill>
                  <a:srgbClr val="C00000"/>
                </a:solidFill>
                <a:latin typeface="Arial" pitchFamily="34" charset="0"/>
                <a:cs typeface="Arial" pitchFamily="34" charset="0"/>
              </a:rPr>
              <a:t>Sarıkaya, (2007) </a:t>
            </a:r>
            <a:r>
              <a:rPr lang="tr-TR" sz="1800" dirty="0" smtClean="0">
                <a:solidFill>
                  <a:srgbClr val="002060"/>
                </a:solidFill>
                <a:latin typeface="Arial" pitchFamily="34" charset="0"/>
                <a:cs typeface="Arial" pitchFamily="34" charset="0"/>
              </a:rPr>
              <a:t>tarafından yapılan çalışmada da aynı sonuç bulunmuştur.</a:t>
            </a:r>
          </a:p>
          <a:p>
            <a:pPr algn="just"/>
            <a:r>
              <a:rPr lang="tr-TR" sz="1800" dirty="0" smtClean="0">
                <a:solidFill>
                  <a:srgbClr val="002060"/>
                </a:solidFill>
                <a:latin typeface="Arial" pitchFamily="34" charset="0"/>
                <a:cs typeface="Arial" pitchFamily="34" charset="0"/>
              </a:rPr>
              <a:t>Analiz sonuçlarına göre bireylerin </a:t>
            </a:r>
            <a:r>
              <a:rPr lang="tr-TR" sz="1800" dirty="0" smtClean="0">
                <a:solidFill>
                  <a:srgbClr val="C00000"/>
                </a:solidFill>
                <a:latin typeface="Arial" pitchFamily="34" charset="0"/>
                <a:cs typeface="Arial" pitchFamily="34" charset="0"/>
              </a:rPr>
              <a:t>% 84,2’ si organik ürün tüketirken, % 15,8’i organik ürün tüketmemektedir (t: 62,761, p: 0,000).</a:t>
            </a:r>
          </a:p>
          <a:p>
            <a:pPr algn="just"/>
            <a:r>
              <a:rPr lang="tr-TR" sz="1800" dirty="0" smtClean="0">
                <a:solidFill>
                  <a:srgbClr val="002060"/>
                </a:solidFill>
                <a:latin typeface="Arial" pitchFamily="34" charset="0"/>
                <a:cs typeface="Arial" pitchFamily="34" charset="0"/>
              </a:rPr>
              <a:t>Analiz sonuçlarına göre bireylerin organik ürün tüketirken </a:t>
            </a:r>
            <a:r>
              <a:rPr lang="tr-TR" sz="1800" dirty="0" smtClean="0">
                <a:solidFill>
                  <a:srgbClr val="C00000"/>
                </a:solidFill>
                <a:latin typeface="Arial" pitchFamily="34" charset="0"/>
                <a:cs typeface="Arial" pitchFamily="34" charset="0"/>
              </a:rPr>
              <a:t>1. Sırada önem verdiği faktör % 28,8 ile  ‘güvenli olması’ faktörü </a:t>
            </a:r>
            <a:r>
              <a:rPr lang="tr-TR" sz="1800" dirty="0" smtClean="0">
                <a:solidFill>
                  <a:srgbClr val="002060"/>
                </a:solidFill>
                <a:latin typeface="Arial" pitchFamily="34" charset="0"/>
                <a:cs typeface="Arial" pitchFamily="34" charset="0"/>
              </a:rPr>
              <a:t>çıkmıştır. Özellikle bireylerin tüketimi etkileyen faktörlerin tercihinde </a:t>
            </a:r>
            <a:r>
              <a:rPr lang="tr-TR" sz="1800" dirty="0" smtClean="0">
                <a:solidFill>
                  <a:srgbClr val="C00000"/>
                </a:solidFill>
                <a:latin typeface="Arial" pitchFamily="34" charset="0"/>
                <a:cs typeface="Arial" pitchFamily="34" charset="0"/>
              </a:rPr>
              <a:t>‘fiyata’ 4,22 ortalama</a:t>
            </a:r>
            <a:r>
              <a:rPr lang="tr-TR" sz="1800" dirty="0" smtClean="0">
                <a:solidFill>
                  <a:srgbClr val="002060"/>
                </a:solidFill>
                <a:latin typeface="Arial" pitchFamily="34" charset="0"/>
                <a:cs typeface="Arial" pitchFamily="34" charset="0"/>
              </a:rPr>
              <a:t> ile çok az önem verdikleri sonucu ortaya çıkmıştır.</a:t>
            </a:r>
          </a:p>
          <a:p>
            <a:pPr algn="just"/>
            <a:r>
              <a:rPr lang="tr-TR" sz="1800" dirty="0" smtClean="0">
                <a:solidFill>
                  <a:srgbClr val="002060"/>
                </a:solidFill>
                <a:latin typeface="Arial" pitchFamily="34" charset="0"/>
                <a:cs typeface="Arial" pitchFamily="34" charset="0"/>
              </a:rPr>
              <a:t>Analiz sonuçlarına göre bireyler </a:t>
            </a:r>
            <a:r>
              <a:rPr lang="tr-TR" sz="1800" dirty="0" smtClean="0">
                <a:solidFill>
                  <a:srgbClr val="C00000"/>
                </a:solidFill>
                <a:latin typeface="Arial" pitchFamily="34" charset="0"/>
                <a:cs typeface="Arial" pitchFamily="34" charset="0"/>
              </a:rPr>
              <a:t>% 51 oran ve 1,93 ortalama ile ‘temizlik ve hijyen’ faktörünü satış yeri belirlemede 1. Sırada </a:t>
            </a:r>
            <a:r>
              <a:rPr lang="tr-TR" sz="1800" dirty="0" smtClean="0">
                <a:solidFill>
                  <a:srgbClr val="002060"/>
                </a:solidFill>
                <a:latin typeface="Arial" pitchFamily="34" charset="0"/>
                <a:cs typeface="Arial" pitchFamily="34" charset="0"/>
              </a:rPr>
              <a:t>tutarken </a:t>
            </a:r>
            <a:r>
              <a:rPr lang="tr-TR" sz="1800" dirty="0" smtClean="0">
                <a:solidFill>
                  <a:srgbClr val="C00000"/>
                </a:solidFill>
                <a:latin typeface="Arial" pitchFamily="34" charset="0"/>
                <a:cs typeface="Arial" pitchFamily="34" charset="0"/>
              </a:rPr>
              <a:t>‘fiyat’ seçeneği satış yeri tercihinde en az öneme sahip faktör olarak bulunmuştur (% 60,7 </a:t>
            </a:r>
            <a:r>
              <a:rPr lang="tr-TR" sz="1800" dirty="0" err="1" smtClean="0">
                <a:solidFill>
                  <a:srgbClr val="C00000"/>
                </a:solidFill>
                <a:latin typeface="Arial" pitchFamily="34" charset="0"/>
                <a:cs typeface="Arial" pitchFamily="34" charset="0"/>
              </a:rPr>
              <a:t>ort</a:t>
            </a:r>
            <a:r>
              <a:rPr lang="tr-TR" sz="1800" dirty="0" smtClean="0">
                <a:solidFill>
                  <a:srgbClr val="C00000"/>
                </a:solidFill>
                <a:latin typeface="Arial" pitchFamily="34" charset="0"/>
                <a:cs typeface="Arial" pitchFamily="34" charset="0"/>
              </a:rPr>
              <a:t>: 4,15).</a:t>
            </a:r>
          </a:p>
          <a:p>
            <a:pPr algn="just"/>
            <a:r>
              <a:rPr lang="tr-TR" sz="1800" dirty="0" smtClean="0">
                <a:solidFill>
                  <a:srgbClr val="002060"/>
                </a:solidFill>
                <a:latin typeface="Arial" pitchFamily="34" charset="0"/>
                <a:cs typeface="Arial" pitchFamily="34" charset="0"/>
              </a:rPr>
              <a:t>Analiz sonuçlarına göre tüketiciler </a:t>
            </a:r>
            <a:r>
              <a:rPr lang="tr-TR" sz="1800" dirty="0" smtClean="0">
                <a:solidFill>
                  <a:srgbClr val="C00000"/>
                </a:solidFill>
                <a:latin typeface="Arial" pitchFamily="34" charset="0"/>
                <a:cs typeface="Arial" pitchFamily="34" charset="0"/>
              </a:rPr>
              <a:t>‘organik ürün tüketmek gerekir’, ‘ambalaj üzeri bilgiyi dikkate alırım’, ‘genetiği değiştirilmiş ürünler zararlıdır’ gibi değer yargılarına kesinlikle katıldıklarını</a:t>
            </a:r>
            <a:r>
              <a:rPr lang="tr-TR" sz="1800" dirty="0" smtClean="0">
                <a:solidFill>
                  <a:srgbClr val="002060"/>
                </a:solidFill>
                <a:latin typeface="Arial" pitchFamily="34" charset="0"/>
                <a:cs typeface="Arial" pitchFamily="34" charset="0"/>
              </a:rPr>
              <a:t> belirtirken, </a:t>
            </a:r>
            <a:r>
              <a:rPr lang="tr-TR" sz="1800" dirty="0" smtClean="0">
                <a:solidFill>
                  <a:srgbClr val="C00000"/>
                </a:solidFill>
                <a:latin typeface="Arial" pitchFamily="34" charset="0"/>
                <a:cs typeface="Arial" pitchFamily="34" charset="0"/>
              </a:rPr>
              <a:t>‘organik ürünler zararlıdır’ ifadesine kesinlikle katılmadıklarını ‘piyasadaki kırmızı et vb ürünler konusunda’ ise kararsız olduklarını</a:t>
            </a:r>
            <a:r>
              <a:rPr lang="tr-TR" sz="1800" dirty="0" smtClean="0">
                <a:solidFill>
                  <a:srgbClr val="002060"/>
                </a:solidFill>
                <a:latin typeface="Arial" pitchFamily="34" charset="0"/>
                <a:cs typeface="Arial" pitchFamily="34" charset="0"/>
              </a:rPr>
              <a:t> ifade etmişlerdir. </a:t>
            </a:r>
            <a:endParaRPr lang="tr-TR" sz="1800" dirty="0">
              <a:solidFill>
                <a:srgbClr val="00206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sz="quarter" idx="1"/>
          </p:nvPr>
        </p:nvSpPr>
        <p:spPr>
          <a:xfrm>
            <a:off x="914400" y="332656"/>
            <a:ext cx="7772400" cy="5687144"/>
          </a:xfrm>
        </p:spPr>
        <p:txBody>
          <a:bodyPr>
            <a:noAutofit/>
          </a:bodyPr>
          <a:lstStyle/>
          <a:p>
            <a:pPr algn="just"/>
            <a:r>
              <a:rPr lang="tr-TR" sz="1800" dirty="0" smtClean="0">
                <a:solidFill>
                  <a:srgbClr val="002060"/>
                </a:solidFill>
                <a:latin typeface="Arial" pitchFamily="34" charset="0"/>
                <a:cs typeface="Arial" pitchFamily="34" charset="0"/>
              </a:rPr>
              <a:t>Organik gıda üreticilerinin ürün çeşitliliklerini gün içindeki beslenme ihtiyaçlarını karşılayacak şekilde, ana ve ara öğünlerde tüketilebilecek besinler üzerinde yoğunlaşarak çoğaltmalı, iş yerlerinin ve okulların kantinlerine ve kafeteryalarına satışlar yoluyla tüketiciye ulaşabilecekleri satış noktalarını çoğaltmaya çalışmalıdırlar.</a:t>
            </a:r>
          </a:p>
          <a:p>
            <a:pPr algn="just"/>
            <a:endParaRPr lang="tr-TR" sz="1800" dirty="0" smtClean="0">
              <a:solidFill>
                <a:srgbClr val="002060"/>
              </a:solidFill>
              <a:latin typeface="Arial" pitchFamily="34" charset="0"/>
              <a:cs typeface="Arial" pitchFamily="34" charset="0"/>
            </a:endParaRPr>
          </a:p>
          <a:p>
            <a:pPr algn="just"/>
            <a:r>
              <a:rPr lang="tr-TR" sz="1800" dirty="0" smtClean="0">
                <a:solidFill>
                  <a:srgbClr val="002060"/>
                </a:solidFill>
                <a:latin typeface="Arial" pitchFamily="34" charset="0"/>
                <a:cs typeface="Arial" pitchFamily="34" charset="0"/>
              </a:rPr>
              <a:t>Organik ürün tüketiminin artırılması için, özellikle bu ürünlerin sağlığa olan etkileri, fiyatının normal ürünlere göre yüksek olmasının nedenleri ve sertifika ile ilgili konularda tüketiciler medya aracılığıyla bilgilendirilmeli ve organik ürünlerle karşılaşma olasılıkları artırılmalıdır.</a:t>
            </a:r>
          </a:p>
          <a:p>
            <a:pPr algn="just">
              <a:buNone/>
            </a:pPr>
            <a:endParaRPr lang="tr-TR" sz="1800" dirty="0" smtClean="0">
              <a:solidFill>
                <a:srgbClr val="002060"/>
              </a:solidFill>
              <a:latin typeface="Arial" pitchFamily="34" charset="0"/>
              <a:cs typeface="Arial" pitchFamily="34" charset="0"/>
            </a:endParaRPr>
          </a:p>
          <a:p>
            <a:pPr algn="just"/>
            <a:r>
              <a:rPr lang="tr-TR" sz="1800" dirty="0" smtClean="0">
                <a:solidFill>
                  <a:srgbClr val="002060"/>
                </a:solidFill>
                <a:latin typeface="Arial" pitchFamily="34" charset="0"/>
                <a:cs typeface="Arial" pitchFamily="34" charset="0"/>
              </a:rPr>
              <a:t>Bu çalışma ile organik ürünleri kullanan tüketicilerin organik ürünlere yönelik tutumlarının ve tercihlerinin belirlenmesinde etkili olan faktörler değerlendirilmiştir. Elde edilen bulgular ışığında organik ürünler pazarında tüketicilerin organik ürünleri kullanırken ne kadar bilinçli olup olmadıkları ortaya konularak, firmaların bu konuda tüketici tercihlerini dikkate alarak organik ürünler konusunda neler yapıp yapmaması gerektiğine ilişkin karar vermelerinde yardımcı olacağı düşünülmektedir.</a:t>
            </a:r>
            <a:endParaRPr lang="tr-TR" sz="1800" dirty="0">
              <a:solidFill>
                <a:srgbClr val="00206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4 Dikdörtgen"/>
          <p:cNvSpPr>
            <a:spLocks noChangeArrowheads="1"/>
          </p:cNvSpPr>
          <p:nvPr/>
        </p:nvSpPr>
        <p:spPr bwMode="auto">
          <a:xfrm>
            <a:off x="4067944" y="1124744"/>
            <a:ext cx="4464050" cy="4062651"/>
          </a:xfrm>
          <a:prstGeom prst="rect">
            <a:avLst/>
          </a:prstGeom>
          <a:noFill/>
          <a:ln w="9525">
            <a:noFill/>
            <a:miter lim="800000"/>
            <a:headEnd/>
            <a:tailEnd/>
          </a:ln>
        </p:spPr>
        <p:txBody>
          <a:bodyPr wrap="square">
            <a:spAutoFit/>
          </a:bodyPr>
          <a:lstStyle/>
          <a:p>
            <a:pPr algn="ctr">
              <a:lnSpc>
                <a:spcPct val="200000"/>
              </a:lnSpc>
              <a:spcBef>
                <a:spcPct val="20000"/>
              </a:spcBef>
              <a:buClr>
                <a:schemeClr val="hlink"/>
              </a:buClr>
            </a:pPr>
            <a:r>
              <a:rPr lang="tr-TR" sz="2000" dirty="0" smtClean="0">
                <a:solidFill>
                  <a:srgbClr val="002060"/>
                </a:solidFill>
                <a:latin typeface="Arial" pitchFamily="34" charset="0"/>
                <a:cs typeface="Arial" pitchFamily="34" charset="0"/>
              </a:rPr>
              <a:t>Üretimde insan sağlığına zararlı kimyasal girdi ve ilaçlar kullanmadan, yönetmeliklerde izin verilen girdilerin kullanımı ile üretimden tüketime kadar her aşaması kontrollü ve sertifikalı tarımsal üretim biçimidir.</a:t>
            </a:r>
          </a:p>
          <a:p>
            <a:pPr algn="just"/>
            <a:endParaRPr lang="tr-TR" dirty="0">
              <a:solidFill>
                <a:srgbClr val="002060"/>
              </a:solidFill>
              <a:cs typeface="Arial" charset="0"/>
            </a:endParaRPr>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357158" y="857232"/>
            <a:ext cx="3571900" cy="48577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images.jpg"/>
          <p:cNvPicPr>
            <a:picLocks noGrp="1" noChangeAspect="1"/>
          </p:cNvPicPr>
          <p:nvPr>
            <p:ph sz="quarter" idx="1"/>
          </p:nvPr>
        </p:nvPicPr>
        <p:blipFill>
          <a:blip r:embed="rId2" cstate="print"/>
          <a:stretch>
            <a:fillRect/>
          </a:stretch>
        </p:blipFill>
        <p:spPr>
          <a:xfrm>
            <a:off x="179512" y="260648"/>
            <a:ext cx="8640960" cy="6336704"/>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sz="quarter" idx="1"/>
          </p:nvPr>
        </p:nvSpPr>
        <p:spPr>
          <a:xfrm>
            <a:off x="714348" y="428604"/>
            <a:ext cx="7772400" cy="4572000"/>
          </a:xfrm>
        </p:spPr>
        <p:txBody>
          <a:bodyPr/>
          <a:lstStyle/>
          <a:p>
            <a:pPr algn="just">
              <a:lnSpc>
                <a:spcPct val="150000"/>
              </a:lnSpc>
              <a:buFont typeface="Wingdings" pitchFamily="2" charset="2"/>
              <a:buChar char="v"/>
            </a:pPr>
            <a:r>
              <a:rPr lang="tr-TR" sz="2000" dirty="0" smtClean="0">
                <a:solidFill>
                  <a:srgbClr val="002060"/>
                </a:solidFill>
                <a:latin typeface="Arial" pitchFamily="34" charset="0"/>
                <a:cs typeface="Arial" pitchFamily="34" charset="0"/>
              </a:rPr>
              <a:t>Organik  Tarımın Amacı; </a:t>
            </a:r>
          </a:p>
          <a:p>
            <a:pPr algn="just">
              <a:lnSpc>
                <a:spcPct val="150000"/>
              </a:lnSpc>
              <a:buNone/>
            </a:pPr>
            <a:endParaRPr lang="tr-TR" sz="2000" dirty="0" smtClean="0">
              <a:solidFill>
                <a:srgbClr val="002060"/>
              </a:solidFill>
              <a:latin typeface="Arial" pitchFamily="34" charset="0"/>
              <a:cs typeface="Arial" pitchFamily="34" charset="0"/>
            </a:endParaRPr>
          </a:p>
          <a:p>
            <a:pPr algn="just">
              <a:lnSpc>
                <a:spcPct val="150000"/>
              </a:lnSpc>
              <a:buFont typeface="Wingdings" pitchFamily="2" charset="2"/>
              <a:buChar char="ü"/>
            </a:pPr>
            <a:r>
              <a:rPr lang="tr-TR" sz="2000" dirty="0" smtClean="0">
                <a:solidFill>
                  <a:srgbClr val="002060"/>
                </a:solidFill>
                <a:latin typeface="Arial" pitchFamily="34" charset="0"/>
                <a:cs typeface="Arial" pitchFamily="34" charset="0"/>
              </a:rPr>
              <a:t>Toprak  ve su kaynakları ile havayı kirletmeden</a:t>
            </a:r>
          </a:p>
          <a:p>
            <a:pPr algn="just">
              <a:lnSpc>
                <a:spcPct val="150000"/>
              </a:lnSpc>
              <a:buFont typeface="Wingdings" pitchFamily="2" charset="2"/>
              <a:buChar char="ü"/>
            </a:pPr>
            <a:r>
              <a:rPr lang="tr-TR" sz="2000" dirty="0" smtClean="0">
                <a:solidFill>
                  <a:srgbClr val="002060"/>
                </a:solidFill>
                <a:latin typeface="Arial" pitchFamily="34" charset="0"/>
                <a:cs typeface="Arial" pitchFamily="34" charset="0"/>
              </a:rPr>
              <a:t>Çevre</a:t>
            </a:r>
          </a:p>
          <a:p>
            <a:pPr algn="just">
              <a:lnSpc>
                <a:spcPct val="150000"/>
              </a:lnSpc>
              <a:buFont typeface="Wingdings" pitchFamily="2" charset="2"/>
              <a:buChar char="ü"/>
            </a:pPr>
            <a:r>
              <a:rPr lang="tr-TR" sz="2000" dirty="0" smtClean="0">
                <a:solidFill>
                  <a:srgbClr val="002060"/>
                </a:solidFill>
                <a:latin typeface="Arial" pitchFamily="34" charset="0"/>
                <a:cs typeface="Arial" pitchFamily="34" charset="0"/>
              </a:rPr>
              <a:t>Bitki</a:t>
            </a:r>
          </a:p>
          <a:p>
            <a:pPr algn="just">
              <a:lnSpc>
                <a:spcPct val="150000"/>
              </a:lnSpc>
              <a:buFont typeface="Wingdings" pitchFamily="2" charset="2"/>
              <a:buChar char="ü"/>
            </a:pPr>
            <a:r>
              <a:rPr lang="tr-TR" sz="2000" dirty="0" smtClean="0">
                <a:solidFill>
                  <a:srgbClr val="002060"/>
                </a:solidFill>
                <a:latin typeface="Arial" pitchFamily="34" charset="0"/>
                <a:cs typeface="Arial" pitchFamily="34" charset="0"/>
              </a:rPr>
              <a:t>Hayvan ve insan </a:t>
            </a:r>
            <a:r>
              <a:rPr lang="tr-TR" sz="2000" dirty="0" err="1" smtClean="0">
                <a:solidFill>
                  <a:srgbClr val="002060"/>
                </a:solidFill>
                <a:latin typeface="Arial" pitchFamily="34" charset="0"/>
                <a:cs typeface="Arial" pitchFamily="34" charset="0"/>
              </a:rPr>
              <a:t>saglıgını</a:t>
            </a:r>
            <a:r>
              <a:rPr lang="tr-TR" sz="2000" dirty="0" smtClean="0">
                <a:solidFill>
                  <a:srgbClr val="002060"/>
                </a:solidFill>
                <a:latin typeface="Arial" pitchFamily="34" charset="0"/>
                <a:cs typeface="Arial" pitchFamily="34" charset="0"/>
              </a:rPr>
              <a:t> korumaktır. </a:t>
            </a:r>
          </a:p>
          <a:p>
            <a:pPr algn="just">
              <a:buNone/>
            </a:pPr>
            <a:r>
              <a:rPr lang="tr-TR" dirty="0" smtClean="0">
                <a:solidFill>
                  <a:srgbClr val="002060"/>
                </a:solidFill>
                <a:cs typeface="Arial" charset="0"/>
              </a:rPr>
              <a:t>    </a:t>
            </a:r>
          </a:p>
          <a:p>
            <a:pPr algn="just">
              <a:buNone/>
            </a:pPr>
            <a:r>
              <a:rPr lang="tr-TR" dirty="0" smtClean="0">
                <a:solidFill>
                  <a:srgbClr val="002060"/>
                </a:solidFill>
                <a:cs typeface="Arial" charset="0"/>
              </a:rPr>
              <a:t>    </a:t>
            </a:r>
          </a:p>
          <a:p>
            <a:pPr algn="just">
              <a:buNone/>
            </a:pPr>
            <a:r>
              <a:rPr lang="tr-TR" dirty="0" smtClean="0">
                <a:solidFill>
                  <a:srgbClr val="002060"/>
                </a:solidFill>
                <a:cs typeface="Arial" charset="0"/>
              </a:rPr>
              <a:t>    </a:t>
            </a:r>
          </a:p>
          <a:p>
            <a:pPr algn="just"/>
            <a:endParaRPr lang="tr-TR" dirty="0" smtClean="0">
              <a:solidFill>
                <a:srgbClr val="002060"/>
              </a:solidFill>
              <a:cs typeface="Arial" charset="0"/>
            </a:endParaRPr>
          </a:p>
        </p:txBody>
      </p:sp>
      <p:pic>
        <p:nvPicPr>
          <p:cNvPr id="1026" name="Picture 2" descr="C:\Users\HAKAN\Desktop\images.jpg"/>
          <p:cNvPicPr>
            <a:picLocks noChangeAspect="1" noChangeArrowheads="1"/>
          </p:cNvPicPr>
          <p:nvPr/>
        </p:nvPicPr>
        <p:blipFill>
          <a:blip r:embed="rId2" cstate="print"/>
          <a:srcRect/>
          <a:stretch>
            <a:fillRect/>
          </a:stretch>
        </p:blipFill>
        <p:spPr bwMode="auto">
          <a:xfrm>
            <a:off x="5286380" y="3643314"/>
            <a:ext cx="3071834" cy="278130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Başlık"/>
          <p:cNvSpPr>
            <a:spLocks noGrp="1"/>
          </p:cNvSpPr>
          <p:nvPr>
            <p:ph type="title"/>
          </p:nvPr>
        </p:nvSpPr>
        <p:spPr>
          <a:xfrm>
            <a:off x="914400" y="274638"/>
            <a:ext cx="7772400" cy="562074"/>
          </a:xfrm>
        </p:spPr>
        <p:txBody>
          <a:bodyPr/>
          <a:lstStyle/>
          <a:p>
            <a:pPr algn="ctr"/>
            <a:r>
              <a:rPr lang="tr-TR" sz="2800" dirty="0" smtClean="0">
                <a:solidFill>
                  <a:srgbClr val="FF0000"/>
                </a:solidFill>
                <a:latin typeface="Arial" charset="0"/>
                <a:cs typeface="Arial" charset="0"/>
              </a:rPr>
              <a:t>Organik Tarımın Önemi</a:t>
            </a:r>
            <a:endParaRPr lang="tr-TR" sz="2800" dirty="0" smtClean="0"/>
          </a:p>
        </p:txBody>
      </p:sp>
      <p:sp>
        <p:nvSpPr>
          <p:cNvPr id="6" name="5 Dikdörtgen"/>
          <p:cNvSpPr/>
          <p:nvPr/>
        </p:nvSpPr>
        <p:spPr>
          <a:xfrm>
            <a:off x="323528" y="836712"/>
            <a:ext cx="8568952" cy="4499950"/>
          </a:xfrm>
          <a:prstGeom prst="rect">
            <a:avLst/>
          </a:prstGeom>
        </p:spPr>
        <p:txBody>
          <a:bodyPr wrap="square">
            <a:spAutoFit/>
          </a:bodyPr>
          <a:lstStyle/>
          <a:p>
            <a:pPr algn="just">
              <a:lnSpc>
                <a:spcPct val="200000"/>
              </a:lnSpc>
              <a:buFont typeface="Arial" charset="0"/>
              <a:buChar char="•"/>
            </a:pPr>
            <a:r>
              <a:rPr lang="tr-TR" sz="2000" dirty="0" smtClean="0">
                <a:solidFill>
                  <a:srgbClr val="002060"/>
                </a:solidFill>
                <a:cs typeface="Arial" charset="0"/>
              </a:rPr>
              <a:t> </a:t>
            </a:r>
            <a:r>
              <a:rPr lang="tr-TR" dirty="0" smtClean="0">
                <a:solidFill>
                  <a:srgbClr val="002060"/>
                </a:solidFill>
                <a:cs typeface="Arial" charset="0"/>
              </a:rPr>
              <a:t>Organik tarım; yönteminde kimyasal gübre, ilaçlama, hormon gibi dış etkenlerin kullanılmadığı belirli kurallar çerçevesinde sürdürülebilir bir tarım biçimidir.</a:t>
            </a:r>
          </a:p>
          <a:p>
            <a:pPr algn="just">
              <a:lnSpc>
                <a:spcPct val="200000"/>
              </a:lnSpc>
              <a:buFont typeface="Arial" charset="0"/>
              <a:buChar char="•"/>
            </a:pPr>
            <a:r>
              <a:rPr lang="tr-TR" dirty="0" smtClean="0">
                <a:solidFill>
                  <a:srgbClr val="002060"/>
                </a:solidFill>
                <a:cs typeface="Arial" charset="0"/>
              </a:rPr>
              <a:t> Üretilen ürünlerin kolayca izlenebilmesi ve üretim esnasındaki denetlemeler ile tarımdaki ciddi denetim eksikliğini giderebilir.</a:t>
            </a:r>
          </a:p>
          <a:p>
            <a:pPr algn="just">
              <a:lnSpc>
                <a:spcPct val="200000"/>
              </a:lnSpc>
              <a:buFont typeface="Arial" charset="0"/>
              <a:buChar char="•"/>
            </a:pPr>
            <a:r>
              <a:rPr lang="tr-TR" dirty="0" smtClean="0">
                <a:solidFill>
                  <a:srgbClr val="002060"/>
                </a:solidFill>
                <a:cs typeface="Arial" charset="0"/>
              </a:rPr>
              <a:t> İnsan sağlığına zararlı atıklardan bazılarının barındırılmasının önüne geçerek hastalıkların yayılmasını yada oluşmasını engeller.</a:t>
            </a:r>
          </a:p>
          <a:p>
            <a:pPr algn="just">
              <a:lnSpc>
                <a:spcPct val="200000"/>
              </a:lnSpc>
              <a:buFont typeface="Arial" charset="0"/>
              <a:buChar char="•"/>
            </a:pPr>
            <a:r>
              <a:rPr lang="tr-TR" dirty="0" smtClean="0">
                <a:solidFill>
                  <a:srgbClr val="002060"/>
                </a:solidFill>
                <a:cs typeface="Arial" charset="0"/>
              </a:rPr>
              <a:t> Yalnızca insan sağlığını değil, dünyamızın da korunmasını sağlar. Mevcut tarım arazilerinin azalmasını, çölleşmesini, kullanılamaz hale gelmesini engeller.</a:t>
            </a:r>
            <a:endParaRPr lang="tr-TR" dirty="0">
              <a:solidFill>
                <a:srgbClr val="002060"/>
              </a:solidFill>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pPr algn="ctr"/>
            <a:r>
              <a:rPr lang="tr-TR" dirty="0" smtClean="0">
                <a:solidFill>
                  <a:srgbClr val="FF0000"/>
                </a:solidFill>
                <a:latin typeface="Arial" pitchFamily="34" charset="0"/>
                <a:cs typeface="Arial" pitchFamily="34" charset="0"/>
              </a:rPr>
              <a:t>Organik Tarımın İlkeleri</a:t>
            </a:r>
            <a:endParaRPr lang="tr-TR" dirty="0"/>
          </a:p>
        </p:txBody>
      </p:sp>
      <p:sp>
        <p:nvSpPr>
          <p:cNvPr id="3" name="2 İçerik Yer Tutucusu"/>
          <p:cNvSpPr>
            <a:spLocks noGrp="1"/>
          </p:cNvSpPr>
          <p:nvPr>
            <p:ph sz="quarter" idx="1"/>
          </p:nvPr>
        </p:nvSpPr>
        <p:spPr>
          <a:xfrm>
            <a:off x="914400" y="1447800"/>
            <a:ext cx="7772400" cy="5077544"/>
          </a:xfrm>
        </p:spPr>
        <p:txBody>
          <a:bodyPr/>
          <a:lstStyle/>
          <a:p>
            <a:pPr algn="just">
              <a:lnSpc>
                <a:spcPct val="200000"/>
              </a:lnSpc>
              <a:buFont typeface="Arial" pitchFamily="34" charset="0"/>
              <a:buChar char="•"/>
            </a:pPr>
            <a:r>
              <a:rPr lang="tr-TR" sz="1800" dirty="0" smtClean="0">
                <a:solidFill>
                  <a:srgbClr val="002060"/>
                </a:solidFill>
                <a:latin typeface="Arial" pitchFamily="34" charset="0"/>
                <a:cs typeface="Arial" pitchFamily="34" charset="0"/>
              </a:rPr>
              <a:t>Genetik değişikliğe uğratılmamış tohum </a:t>
            </a:r>
            <a:r>
              <a:rPr lang="tr-TR" sz="1800" dirty="0" smtClean="0">
                <a:solidFill>
                  <a:srgbClr val="002060"/>
                </a:solidFill>
                <a:latin typeface="Arial" pitchFamily="34" charset="0"/>
                <a:cs typeface="Arial" pitchFamily="34" charset="0"/>
              </a:rPr>
              <a:t>kullanmak</a:t>
            </a:r>
          </a:p>
          <a:p>
            <a:pPr algn="just">
              <a:lnSpc>
                <a:spcPct val="200000"/>
              </a:lnSpc>
              <a:buFont typeface="Arial" pitchFamily="34" charset="0"/>
              <a:buChar char="•"/>
            </a:pPr>
            <a:endParaRPr lang="tr-TR" sz="1800" dirty="0" smtClean="0">
              <a:solidFill>
                <a:srgbClr val="002060"/>
              </a:solidFill>
              <a:latin typeface="Arial" pitchFamily="34" charset="0"/>
              <a:cs typeface="Arial" pitchFamily="34" charset="0"/>
            </a:endParaRPr>
          </a:p>
          <a:p>
            <a:pPr algn="just">
              <a:lnSpc>
                <a:spcPct val="200000"/>
              </a:lnSpc>
              <a:buFont typeface="Arial" pitchFamily="34" charset="0"/>
              <a:buChar char="•"/>
            </a:pPr>
            <a:r>
              <a:rPr lang="tr-TR" sz="1800" dirty="0" smtClean="0">
                <a:solidFill>
                  <a:srgbClr val="002060"/>
                </a:solidFill>
                <a:latin typeface="Arial" pitchFamily="34" charset="0"/>
                <a:cs typeface="Arial" pitchFamily="34" charset="0"/>
              </a:rPr>
              <a:t> Toprakta zararlı etki bırakabilecek kimyasal gübre </a:t>
            </a:r>
            <a:r>
              <a:rPr lang="tr-TR" sz="1800" dirty="0" smtClean="0">
                <a:solidFill>
                  <a:srgbClr val="002060"/>
                </a:solidFill>
                <a:latin typeface="Arial" pitchFamily="34" charset="0"/>
                <a:cs typeface="Arial" pitchFamily="34" charset="0"/>
              </a:rPr>
              <a:t>kullanmamak</a:t>
            </a:r>
          </a:p>
          <a:p>
            <a:pPr algn="just">
              <a:lnSpc>
                <a:spcPct val="200000"/>
              </a:lnSpc>
              <a:buFont typeface="Arial" pitchFamily="34" charset="0"/>
              <a:buChar char="•"/>
            </a:pPr>
            <a:endParaRPr lang="tr-TR" sz="1800" dirty="0" smtClean="0">
              <a:solidFill>
                <a:srgbClr val="002060"/>
              </a:solidFill>
              <a:latin typeface="Arial" pitchFamily="34" charset="0"/>
              <a:cs typeface="Arial" pitchFamily="34" charset="0"/>
            </a:endParaRPr>
          </a:p>
          <a:p>
            <a:pPr algn="just">
              <a:lnSpc>
                <a:spcPct val="200000"/>
              </a:lnSpc>
              <a:buFont typeface="Arial" pitchFamily="34" charset="0"/>
              <a:buChar char="•"/>
            </a:pPr>
            <a:r>
              <a:rPr lang="tr-TR" sz="1800" dirty="0" smtClean="0">
                <a:solidFill>
                  <a:srgbClr val="002060"/>
                </a:solidFill>
                <a:latin typeface="Arial" pitchFamily="34" charset="0"/>
                <a:cs typeface="Arial" pitchFamily="34" charset="0"/>
              </a:rPr>
              <a:t> Zararlı ve hastalıklarla mücadelede kalıcı, doğaya zarar veren ve parçalanmayan kimyasal kullanmamak</a:t>
            </a:r>
            <a:r>
              <a:rPr lang="tr-TR" sz="1800" dirty="0" smtClean="0">
                <a:solidFill>
                  <a:srgbClr val="002060"/>
                </a:solidFill>
                <a:latin typeface="Arial" pitchFamily="34" charset="0"/>
                <a:cs typeface="Arial" pitchFamily="34" charset="0"/>
              </a:rPr>
              <a:t>.</a:t>
            </a:r>
          </a:p>
          <a:p>
            <a:pPr algn="just">
              <a:lnSpc>
                <a:spcPct val="200000"/>
              </a:lnSpc>
              <a:buFont typeface="Arial" pitchFamily="34" charset="0"/>
              <a:buChar char="•"/>
            </a:pPr>
            <a:endParaRPr lang="tr-TR" sz="1800" dirty="0" smtClean="0">
              <a:solidFill>
                <a:srgbClr val="002060"/>
              </a:solidFill>
              <a:latin typeface="Arial" pitchFamily="34" charset="0"/>
              <a:cs typeface="Arial" pitchFamily="34" charset="0"/>
            </a:endParaRPr>
          </a:p>
          <a:p>
            <a:pPr algn="just">
              <a:lnSpc>
                <a:spcPct val="200000"/>
              </a:lnSpc>
              <a:buFont typeface="Arial" pitchFamily="34" charset="0"/>
              <a:buChar char="•"/>
            </a:pPr>
            <a:r>
              <a:rPr lang="tr-TR" sz="1800" dirty="0" smtClean="0">
                <a:solidFill>
                  <a:srgbClr val="002060"/>
                </a:solidFill>
                <a:latin typeface="Arial" pitchFamily="34" charset="0"/>
                <a:cs typeface="Arial" pitchFamily="34" charset="0"/>
              </a:rPr>
              <a:t>Ürün </a:t>
            </a:r>
            <a:r>
              <a:rPr lang="tr-TR" sz="1800" dirty="0" smtClean="0">
                <a:solidFill>
                  <a:srgbClr val="002060"/>
                </a:solidFill>
                <a:latin typeface="Arial" pitchFamily="34" charset="0"/>
                <a:cs typeface="Arial" pitchFamily="34" charset="0"/>
              </a:rPr>
              <a:t>sertifikasyon ve etiket işlemlerinin yapılması.</a:t>
            </a:r>
          </a:p>
          <a:p>
            <a:endParaRPr lang="tr-T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Başlık"/>
          <p:cNvSpPr>
            <a:spLocks noGrp="1"/>
          </p:cNvSpPr>
          <p:nvPr>
            <p:ph type="title"/>
          </p:nvPr>
        </p:nvSpPr>
        <p:spPr/>
        <p:txBody>
          <a:bodyPr/>
          <a:lstStyle/>
          <a:p>
            <a:pPr algn="ctr"/>
            <a:r>
              <a:rPr lang="tr-TR" sz="2800" smtClean="0">
                <a:solidFill>
                  <a:srgbClr val="FF0000"/>
                </a:solidFill>
                <a:latin typeface="Arial" charset="0"/>
                <a:cs typeface="Arial" charset="0"/>
              </a:rPr>
              <a:t>Dünyada Organik Tarım</a:t>
            </a:r>
          </a:p>
        </p:txBody>
      </p:sp>
      <p:sp>
        <p:nvSpPr>
          <p:cNvPr id="19458" name="2 İçerik Yer Tutucusu"/>
          <p:cNvSpPr>
            <a:spLocks noGrp="1"/>
          </p:cNvSpPr>
          <p:nvPr>
            <p:ph sz="quarter" idx="1"/>
          </p:nvPr>
        </p:nvSpPr>
        <p:spPr/>
        <p:txBody>
          <a:bodyPr/>
          <a:lstStyle/>
          <a:p>
            <a:pPr algn="just"/>
            <a:r>
              <a:rPr lang="tr-TR" sz="2000" dirty="0" smtClean="0">
                <a:solidFill>
                  <a:srgbClr val="002060"/>
                </a:solidFill>
                <a:latin typeface="Arial" pitchFamily="34" charset="0"/>
                <a:cs typeface="Arial" pitchFamily="34" charset="0"/>
              </a:rPr>
              <a:t>Hindistan’da </a:t>
            </a:r>
            <a:r>
              <a:rPr lang="tr-TR" sz="2000" dirty="0" smtClean="0">
                <a:solidFill>
                  <a:srgbClr val="FF0000"/>
                </a:solidFill>
                <a:latin typeface="Arial" pitchFamily="34" charset="0"/>
                <a:cs typeface="Arial" pitchFamily="34" charset="0"/>
              </a:rPr>
              <a:t>çay</a:t>
            </a:r>
            <a:r>
              <a:rPr lang="tr-TR" sz="2000" dirty="0" smtClean="0">
                <a:solidFill>
                  <a:srgbClr val="002060"/>
                </a:solidFill>
                <a:latin typeface="Arial" pitchFamily="34" charset="0"/>
                <a:cs typeface="Arial" pitchFamily="34" charset="0"/>
              </a:rPr>
              <a:t>, Danimarka’da </a:t>
            </a:r>
            <a:r>
              <a:rPr lang="tr-TR" sz="2000" dirty="0" smtClean="0">
                <a:solidFill>
                  <a:srgbClr val="FF0000"/>
                </a:solidFill>
                <a:latin typeface="Arial" pitchFamily="34" charset="0"/>
                <a:cs typeface="Arial" pitchFamily="34" charset="0"/>
              </a:rPr>
              <a:t>süt ve ürünleri</a:t>
            </a:r>
            <a:r>
              <a:rPr lang="tr-TR" sz="2000" dirty="0" smtClean="0">
                <a:solidFill>
                  <a:srgbClr val="002060"/>
                </a:solidFill>
                <a:latin typeface="Arial" pitchFamily="34" charset="0"/>
                <a:cs typeface="Arial" pitchFamily="34" charset="0"/>
              </a:rPr>
              <a:t>, Arjantin’de </a:t>
            </a:r>
            <a:r>
              <a:rPr lang="tr-TR" sz="2000" dirty="0" smtClean="0">
                <a:solidFill>
                  <a:srgbClr val="FF0000"/>
                </a:solidFill>
                <a:latin typeface="Arial" pitchFamily="34" charset="0"/>
                <a:cs typeface="Arial" pitchFamily="34" charset="0"/>
              </a:rPr>
              <a:t>et ve mamulleri</a:t>
            </a:r>
            <a:r>
              <a:rPr lang="tr-TR" sz="2000" dirty="0" smtClean="0">
                <a:solidFill>
                  <a:srgbClr val="002060"/>
                </a:solidFill>
                <a:latin typeface="Arial" pitchFamily="34" charset="0"/>
                <a:cs typeface="Arial" pitchFamily="34" charset="0"/>
              </a:rPr>
              <a:t>, orta Amerika ve Afrika ülkelerinde </a:t>
            </a:r>
            <a:r>
              <a:rPr lang="tr-TR" sz="2000" dirty="0" smtClean="0">
                <a:solidFill>
                  <a:srgbClr val="FF0000"/>
                </a:solidFill>
                <a:latin typeface="Arial" pitchFamily="34" charset="0"/>
                <a:cs typeface="Arial" pitchFamily="34" charset="0"/>
              </a:rPr>
              <a:t>muz,</a:t>
            </a:r>
            <a:r>
              <a:rPr lang="tr-TR" sz="2000" dirty="0" smtClean="0">
                <a:solidFill>
                  <a:srgbClr val="002060"/>
                </a:solidFill>
                <a:latin typeface="Arial" pitchFamily="34" charset="0"/>
                <a:cs typeface="Arial" pitchFamily="34" charset="0"/>
              </a:rPr>
              <a:t> Tunus’ta </a:t>
            </a:r>
            <a:r>
              <a:rPr lang="tr-TR" sz="2000" dirty="0" smtClean="0">
                <a:solidFill>
                  <a:srgbClr val="FF0000"/>
                </a:solidFill>
                <a:latin typeface="Arial" pitchFamily="34" charset="0"/>
                <a:cs typeface="Arial" pitchFamily="34" charset="0"/>
              </a:rPr>
              <a:t>hurma</a:t>
            </a:r>
            <a:r>
              <a:rPr lang="tr-TR" sz="2000" dirty="0" smtClean="0">
                <a:solidFill>
                  <a:srgbClr val="002060"/>
                </a:solidFill>
                <a:latin typeface="Arial" pitchFamily="34" charset="0"/>
                <a:cs typeface="Arial" pitchFamily="34" charset="0"/>
              </a:rPr>
              <a:t>, </a:t>
            </a:r>
            <a:r>
              <a:rPr lang="tr-TR" sz="2000" dirty="0" smtClean="0">
                <a:solidFill>
                  <a:srgbClr val="FF0000"/>
                </a:solidFill>
                <a:latin typeface="Arial" pitchFamily="34" charset="0"/>
                <a:cs typeface="Arial" pitchFamily="34" charset="0"/>
              </a:rPr>
              <a:t>zeytinyağı,</a:t>
            </a:r>
            <a:r>
              <a:rPr lang="tr-TR" sz="2000" dirty="0" smtClean="0">
                <a:solidFill>
                  <a:srgbClr val="002060"/>
                </a:solidFill>
                <a:latin typeface="Arial" pitchFamily="34" charset="0"/>
                <a:cs typeface="Arial" pitchFamily="34" charset="0"/>
              </a:rPr>
              <a:t> Türkiye’de </a:t>
            </a:r>
            <a:r>
              <a:rPr lang="tr-TR" sz="2000" dirty="0" smtClean="0">
                <a:solidFill>
                  <a:srgbClr val="FF0000"/>
                </a:solidFill>
                <a:latin typeface="Arial" pitchFamily="34" charset="0"/>
                <a:cs typeface="Arial" pitchFamily="34" charset="0"/>
              </a:rPr>
              <a:t>kurutulmuş ve sert kabuklu meyveler </a:t>
            </a:r>
            <a:r>
              <a:rPr lang="tr-TR" sz="2000" dirty="0" smtClean="0">
                <a:solidFill>
                  <a:srgbClr val="002060"/>
                </a:solidFill>
                <a:latin typeface="Arial" pitchFamily="34" charset="0"/>
                <a:cs typeface="Arial" pitchFamily="34" charset="0"/>
              </a:rPr>
              <a:t>organik üretilen ilk ürünlerdir.</a:t>
            </a:r>
          </a:p>
          <a:p>
            <a:pPr algn="just"/>
            <a:r>
              <a:rPr lang="tr-TR" sz="2000" dirty="0" smtClean="0">
                <a:solidFill>
                  <a:srgbClr val="002060"/>
                </a:solidFill>
                <a:latin typeface="Arial" pitchFamily="34" charset="0"/>
                <a:cs typeface="Arial" pitchFamily="34" charset="0"/>
              </a:rPr>
              <a:t>Dünya’da </a:t>
            </a:r>
            <a:r>
              <a:rPr lang="tr-TR" sz="2000" dirty="0" smtClean="0">
                <a:solidFill>
                  <a:srgbClr val="FF0000"/>
                </a:solidFill>
                <a:latin typeface="Arial" pitchFamily="34" charset="0"/>
                <a:cs typeface="Arial" pitchFamily="34" charset="0"/>
              </a:rPr>
              <a:t>37,2</a:t>
            </a:r>
            <a:r>
              <a:rPr lang="tr-TR" sz="2000" dirty="0" smtClean="0">
                <a:solidFill>
                  <a:srgbClr val="002060"/>
                </a:solidFill>
                <a:latin typeface="Arial" pitchFamily="34" charset="0"/>
                <a:cs typeface="Arial" pitchFamily="34" charset="0"/>
              </a:rPr>
              <a:t> milyon ha alanda </a:t>
            </a:r>
            <a:r>
              <a:rPr lang="tr-TR" sz="2000" dirty="0" smtClean="0">
                <a:solidFill>
                  <a:srgbClr val="FF0000"/>
                </a:solidFill>
                <a:latin typeface="Arial" pitchFamily="34" charset="0"/>
                <a:cs typeface="Arial" pitchFamily="34" charset="0"/>
              </a:rPr>
              <a:t>organik tarım </a:t>
            </a:r>
            <a:r>
              <a:rPr lang="tr-TR" sz="2000" dirty="0" smtClean="0">
                <a:solidFill>
                  <a:srgbClr val="002060"/>
                </a:solidFill>
                <a:latin typeface="Arial" pitchFamily="34" charset="0"/>
                <a:cs typeface="Arial" pitchFamily="34" charset="0"/>
              </a:rPr>
              <a:t>yapılmaktadır. </a:t>
            </a:r>
            <a:r>
              <a:rPr lang="tr-TR" sz="2000" dirty="0" smtClean="0">
                <a:solidFill>
                  <a:srgbClr val="FF0000"/>
                </a:solidFill>
                <a:latin typeface="Arial" pitchFamily="34" charset="0"/>
                <a:cs typeface="Arial" pitchFamily="34" charset="0"/>
              </a:rPr>
              <a:t>2009</a:t>
            </a:r>
            <a:r>
              <a:rPr lang="tr-TR" sz="2000" dirty="0" smtClean="0">
                <a:solidFill>
                  <a:srgbClr val="002060"/>
                </a:solidFill>
                <a:latin typeface="Arial" pitchFamily="34" charset="0"/>
                <a:cs typeface="Arial" pitchFamily="34" charset="0"/>
              </a:rPr>
              <a:t> yılı verilerine göre </a:t>
            </a:r>
            <a:r>
              <a:rPr lang="tr-TR" sz="2000" dirty="0" smtClean="0">
                <a:solidFill>
                  <a:srgbClr val="FF0000"/>
                </a:solidFill>
                <a:latin typeface="Arial" pitchFamily="34" charset="0"/>
                <a:cs typeface="Arial" pitchFamily="34" charset="0"/>
              </a:rPr>
              <a:t>Dünya tarım alanlarının % 0,9’luk kısmı organik üretim </a:t>
            </a:r>
            <a:r>
              <a:rPr lang="tr-TR" sz="2000" dirty="0" smtClean="0">
                <a:solidFill>
                  <a:srgbClr val="002060"/>
                </a:solidFill>
                <a:latin typeface="Arial" pitchFamily="34" charset="0"/>
                <a:cs typeface="Arial" pitchFamily="34" charset="0"/>
              </a:rPr>
              <a:t>altındadır.</a:t>
            </a:r>
          </a:p>
          <a:p>
            <a:pPr algn="just"/>
            <a:r>
              <a:rPr lang="tr-TR" sz="2000" dirty="0" smtClean="0">
                <a:solidFill>
                  <a:srgbClr val="002060"/>
                </a:solidFill>
                <a:latin typeface="Arial" pitchFamily="34" charset="0"/>
                <a:cs typeface="Arial" pitchFamily="34" charset="0"/>
              </a:rPr>
              <a:t>Organik tarım yapılan alanların kıtalara göre dağılımı ele alındığında ilk sırayı </a:t>
            </a:r>
            <a:r>
              <a:rPr lang="tr-TR" sz="2000" dirty="0" smtClean="0">
                <a:solidFill>
                  <a:srgbClr val="FF0000"/>
                </a:solidFill>
                <a:latin typeface="Arial" pitchFamily="34" charset="0"/>
                <a:cs typeface="Arial" pitchFamily="34" charset="0"/>
              </a:rPr>
              <a:t>12,2</a:t>
            </a:r>
            <a:r>
              <a:rPr lang="tr-TR" sz="2000" dirty="0" smtClean="0">
                <a:solidFill>
                  <a:srgbClr val="002060"/>
                </a:solidFill>
                <a:latin typeface="Arial" pitchFamily="34" charset="0"/>
                <a:cs typeface="Arial" pitchFamily="34" charset="0"/>
              </a:rPr>
              <a:t> milyon ha alanla </a:t>
            </a:r>
            <a:r>
              <a:rPr lang="tr-TR" sz="2000" dirty="0" smtClean="0">
                <a:solidFill>
                  <a:srgbClr val="FF0000"/>
                </a:solidFill>
                <a:latin typeface="Arial" pitchFamily="34" charset="0"/>
                <a:cs typeface="Arial" pitchFamily="34" charset="0"/>
              </a:rPr>
              <a:t>Avustralya,</a:t>
            </a:r>
            <a:r>
              <a:rPr lang="tr-TR" sz="2000" dirty="0" smtClean="0">
                <a:solidFill>
                  <a:srgbClr val="002060"/>
                </a:solidFill>
                <a:latin typeface="Arial" pitchFamily="34" charset="0"/>
                <a:cs typeface="Arial" pitchFamily="34" charset="0"/>
              </a:rPr>
              <a:t> Avustralya kıtasını </a:t>
            </a:r>
            <a:r>
              <a:rPr lang="tr-TR" sz="2000" dirty="0" smtClean="0">
                <a:solidFill>
                  <a:srgbClr val="FF0000"/>
                </a:solidFill>
                <a:latin typeface="Arial" pitchFamily="34" charset="0"/>
                <a:cs typeface="Arial" pitchFamily="34" charset="0"/>
              </a:rPr>
              <a:t>9,3</a:t>
            </a:r>
            <a:r>
              <a:rPr lang="tr-TR" sz="2000" dirty="0" smtClean="0">
                <a:solidFill>
                  <a:srgbClr val="002060"/>
                </a:solidFill>
                <a:latin typeface="Arial" pitchFamily="34" charset="0"/>
                <a:cs typeface="Arial" pitchFamily="34" charset="0"/>
              </a:rPr>
              <a:t> milyon ha alanla </a:t>
            </a:r>
            <a:r>
              <a:rPr lang="tr-TR" sz="2000" dirty="0" smtClean="0">
                <a:solidFill>
                  <a:srgbClr val="FF0000"/>
                </a:solidFill>
                <a:latin typeface="Arial" pitchFamily="34" charset="0"/>
                <a:cs typeface="Arial" pitchFamily="34" charset="0"/>
              </a:rPr>
              <a:t>Avrupa</a:t>
            </a:r>
            <a:r>
              <a:rPr lang="tr-TR" sz="2000" dirty="0" smtClean="0">
                <a:solidFill>
                  <a:srgbClr val="002060"/>
                </a:solidFill>
                <a:latin typeface="Arial" pitchFamily="34" charset="0"/>
                <a:cs typeface="Arial" pitchFamily="34" charset="0"/>
              </a:rPr>
              <a:t>, </a:t>
            </a:r>
            <a:r>
              <a:rPr lang="tr-TR" sz="2000" dirty="0" smtClean="0">
                <a:solidFill>
                  <a:srgbClr val="FF0000"/>
                </a:solidFill>
                <a:latin typeface="Arial" pitchFamily="34" charset="0"/>
                <a:cs typeface="Arial" pitchFamily="34" charset="0"/>
              </a:rPr>
              <a:t>8,6</a:t>
            </a:r>
            <a:r>
              <a:rPr lang="tr-TR" sz="2000" dirty="0" smtClean="0">
                <a:solidFill>
                  <a:srgbClr val="002060"/>
                </a:solidFill>
                <a:latin typeface="Arial" pitchFamily="34" charset="0"/>
                <a:cs typeface="Arial" pitchFamily="34" charset="0"/>
              </a:rPr>
              <a:t> milyon ha alanla </a:t>
            </a:r>
            <a:r>
              <a:rPr lang="tr-TR" sz="2000" dirty="0" smtClean="0">
                <a:solidFill>
                  <a:srgbClr val="FF0000"/>
                </a:solidFill>
                <a:latin typeface="Arial" pitchFamily="34" charset="0"/>
                <a:cs typeface="Arial" pitchFamily="34" charset="0"/>
              </a:rPr>
              <a:t>Güney Amerika</a:t>
            </a:r>
            <a:r>
              <a:rPr lang="tr-TR" sz="2000" dirty="0" smtClean="0">
                <a:solidFill>
                  <a:srgbClr val="002060"/>
                </a:solidFill>
                <a:latin typeface="Arial" pitchFamily="34" charset="0"/>
                <a:cs typeface="Arial" pitchFamily="34" charset="0"/>
              </a:rPr>
              <a:t>, </a:t>
            </a:r>
            <a:r>
              <a:rPr lang="tr-TR" sz="2000" dirty="0" smtClean="0">
                <a:solidFill>
                  <a:srgbClr val="FF0000"/>
                </a:solidFill>
                <a:latin typeface="Arial" pitchFamily="34" charset="0"/>
                <a:cs typeface="Arial" pitchFamily="34" charset="0"/>
              </a:rPr>
              <a:t>3,6</a:t>
            </a:r>
            <a:r>
              <a:rPr lang="tr-TR" sz="2000" dirty="0" smtClean="0">
                <a:solidFill>
                  <a:srgbClr val="002060"/>
                </a:solidFill>
                <a:latin typeface="Arial" pitchFamily="34" charset="0"/>
                <a:cs typeface="Arial" pitchFamily="34" charset="0"/>
              </a:rPr>
              <a:t> milyon ha alanla da </a:t>
            </a:r>
            <a:r>
              <a:rPr lang="tr-TR" sz="2000" dirty="0" smtClean="0">
                <a:solidFill>
                  <a:srgbClr val="FF0000"/>
                </a:solidFill>
                <a:latin typeface="Arial" pitchFamily="34" charset="0"/>
                <a:cs typeface="Arial" pitchFamily="34" charset="0"/>
              </a:rPr>
              <a:t>Asya</a:t>
            </a:r>
            <a:r>
              <a:rPr lang="tr-TR" sz="2000" dirty="0" smtClean="0">
                <a:solidFill>
                  <a:srgbClr val="002060"/>
                </a:solidFill>
                <a:latin typeface="Arial" pitchFamily="34" charset="0"/>
                <a:cs typeface="Arial" pitchFamily="34" charset="0"/>
              </a:rPr>
              <a:t>, </a:t>
            </a:r>
            <a:r>
              <a:rPr lang="tr-TR" sz="2000" dirty="0" smtClean="0">
                <a:solidFill>
                  <a:srgbClr val="FF0000"/>
                </a:solidFill>
                <a:latin typeface="Arial" pitchFamily="34" charset="0"/>
                <a:cs typeface="Arial" pitchFamily="34" charset="0"/>
              </a:rPr>
              <a:t>2,7</a:t>
            </a:r>
            <a:r>
              <a:rPr lang="tr-TR" sz="2000" dirty="0" smtClean="0">
                <a:solidFill>
                  <a:srgbClr val="002060"/>
                </a:solidFill>
                <a:latin typeface="Arial" pitchFamily="34" charset="0"/>
                <a:cs typeface="Arial" pitchFamily="34" charset="0"/>
              </a:rPr>
              <a:t> milyon ha alanla </a:t>
            </a:r>
            <a:r>
              <a:rPr lang="tr-TR" sz="2000" dirty="0" smtClean="0">
                <a:solidFill>
                  <a:srgbClr val="FF0000"/>
                </a:solidFill>
                <a:latin typeface="Arial" pitchFamily="34" charset="0"/>
                <a:cs typeface="Arial" pitchFamily="34" charset="0"/>
              </a:rPr>
              <a:t>Kuzey Amerika </a:t>
            </a:r>
            <a:r>
              <a:rPr lang="tr-TR" sz="2000" dirty="0" smtClean="0">
                <a:solidFill>
                  <a:srgbClr val="002060"/>
                </a:solidFill>
                <a:latin typeface="Arial" pitchFamily="34" charset="0"/>
                <a:cs typeface="Arial" pitchFamily="34" charset="0"/>
              </a:rPr>
              <a:t>ve </a:t>
            </a:r>
            <a:r>
              <a:rPr lang="tr-TR" sz="2000" dirty="0" smtClean="0">
                <a:solidFill>
                  <a:srgbClr val="FF0000"/>
                </a:solidFill>
                <a:latin typeface="Arial" pitchFamily="34" charset="0"/>
                <a:cs typeface="Arial" pitchFamily="34" charset="0"/>
              </a:rPr>
              <a:t>1</a:t>
            </a:r>
            <a:r>
              <a:rPr lang="tr-TR" sz="2000" dirty="0" smtClean="0">
                <a:solidFill>
                  <a:srgbClr val="002060"/>
                </a:solidFill>
                <a:latin typeface="Arial" pitchFamily="34" charset="0"/>
                <a:cs typeface="Arial" pitchFamily="34" charset="0"/>
              </a:rPr>
              <a:t> milyon ha alanla </a:t>
            </a:r>
            <a:r>
              <a:rPr lang="tr-TR" sz="2000" dirty="0" smtClean="0">
                <a:solidFill>
                  <a:srgbClr val="FF0000"/>
                </a:solidFill>
                <a:latin typeface="Arial" pitchFamily="34" charset="0"/>
                <a:cs typeface="Arial" pitchFamily="34" charset="0"/>
              </a:rPr>
              <a:t>Afrika</a:t>
            </a:r>
            <a:r>
              <a:rPr lang="tr-TR" sz="2000" dirty="0" smtClean="0">
                <a:solidFill>
                  <a:srgbClr val="002060"/>
                </a:solidFill>
                <a:latin typeface="Arial" pitchFamily="34" charset="0"/>
                <a:cs typeface="Arial" pitchFamily="34" charset="0"/>
              </a:rPr>
              <a:t> Kıtası’nın takip ettiği söylenebilir.</a:t>
            </a:r>
          </a:p>
          <a:p>
            <a:pPr algn="just"/>
            <a:endParaRPr lang="tr-TR" sz="2000" dirty="0" smtClean="0">
              <a:solidFill>
                <a:srgbClr val="002060"/>
              </a:solidFill>
              <a:latin typeface="Arial" charset="0"/>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Başlık"/>
          <p:cNvSpPr>
            <a:spLocks noGrp="1"/>
          </p:cNvSpPr>
          <p:nvPr>
            <p:ph type="title"/>
          </p:nvPr>
        </p:nvSpPr>
        <p:spPr/>
        <p:txBody>
          <a:bodyPr/>
          <a:lstStyle/>
          <a:p>
            <a:pPr algn="ctr"/>
            <a:r>
              <a:rPr lang="tr-TR" dirty="0" smtClean="0">
                <a:solidFill>
                  <a:srgbClr val="FF0000"/>
                </a:solidFill>
              </a:rPr>
              <a:t>Türkiye ve Bingöl’ de Organik Tarım</a:t>
            </a:r>
          </a:p>
        </p:txBody>
      </p:sp>
      <p:sp>
        <p:nvSpPr>
          <p:cNvPr id="21578" name="5 Dikdörtgen"/>
          <p:cNvSpPr>
            <a:spLocks noChangeArrowheads="1"/>
          </p:cNvSpPr>
          <p:nvPr/>
        </p:nvSpPr>
        <p:spPr bwMode="auto">
          <a:xfrm>
            <a:off x="323528" y="1341439"/>
            <a:ext cx="8352160" cy="3970318"/>
          </a:xfrm>
          <a:prstGeom prst="rect">
            <a:avLst/>
          </a:prstGeom>
          <a:noFill/>
          <a:ln w="9525">
            <a:noFill/>
            <a:miter lim="800000"/>
            <a:headEnd/>
            <a:tailEnd/>
          </a:ln>
        </p:spPr>
        <p:txBody>
          <a:bodyPr wrap="square">
            <a:spAutoFit/>
          </a:bodyPr>
          <a:lstStyle/>
          <a:p>
            <a:pPr algn="just"/>
            <a:r>
              <a:rPr lang="tr-TR" dirty="0">
                <a:solidFill>
                  <a:srgbClr val="002060"/>
                </a:solidFill>
                <a:latin typeface="Arial" pitchFamily="34" charset="0"/>
                <a:cs typeface="Arial" pitchFamily="34" charset="0"/>
              </a:rPr>
              <a:t>Ülkemizde organik tarım, 1980’li </a:t>
            </a:r>
            <a:r>
              <a:rPr lang="tr-TR" dirty="0" smtClean="0">
                <a:solidFill>
                  <a:srgbClr val="002060"/>
                </a:solidFill>
                <a:latin typeface="Arial" pitchFamily="34" charset="0"/>
                <a:cs typeface="Arial" pitchFamily="34" charset="0"/>
              </a:rPr>
              <a:t>yıllarda </a:t>
            </a:r>
            <a:r>
              <a:rPr lang="tr-TR" dirty="0" smtClean="0">
                <a:solidFill>
                  <a:srgbClr val="FF0000"/>
                </a:solidFill>
                <a:latin typeface="Arial" pitchFamily="34" charset="0"/>
                <a:cs typeface="Arial" pitchFamily="34" charset="0"/>
              </a:rPr>
              <a:t>Üzüm, incir, kuru kayısı ve fındık </a:t>
            </a:r>
            <a:r>
              <a:rPr lang="tr-TR" dirty="0" smtClean="0">
                <a:solidFill>
                  <a:srgbClr val="002060"/>
                </a:solidFill>
                <a:latin typeface="Arial" pitchFamily="34" charset="0"/>
                <a:cs typeface="Arial" pitchFamily="34" charset="0"/>
              </a:rPr>
              <a:t>başta olmak üzere  </a:t>
            </a:r>
            <a:r>
              <a:rPr lang="tr-TR" dirty="0">
                <a:solidFill>
                  <a:srgbClr val="002060"/>
                </a:solidFill>
                <a:latin typeface="Arial" pitchFamily="34" charset="0"/>
                <a:cs typeface="Arial" pitchFamily="34" charset="0"/>
              </a:rPr>
              <a:t>ihracat talebi doğrultusunda </a:t>
            </a:r>
            <a:r>
              <a:rPr lang="tr-TR" dirty="0" smtClean="0">
                <a:solidFill>
                  <a:srgbClr val="002060"/>
                </a:solidFill>
                <a:latin typeface="Arial" pitchFamily="34" charset="0"/>
                <a:cs typeface="Arial" pitchFamily="34" charset="0"/>
              </a:rPr>
              <a:t>gelişmiştir. </a:t>
            </a:r>
            <a:r>
              <a:rPr lang="tr-TR" dirty="0">
                <a:solidFill>
                  <a:srgbClr val="FF0000"/>
                </a:solidFill>
                <a:latin typeface="Arial" pitchFamily="34" charset="0"/>
                <a:cs typeface="Arial" pitchFamily="34" charset="0"/>
              </a:rPr>
              <a:t>2011 yılı itibariyle ortalama 42 bin üretici tarafından, 442 bin ha kültüre alınan alan ve 172 bin ha doğadan toplama alanı olmak üzere toplam 614 bin ha alanda, 2 milyon 906 bin ton civarında organik üretim yapılmaktadır. </a:t>
            </a:r>
            <a:r>
              <a:rPr lang="tr-TR" dirty="0">
                <a:solidFill>
                  <a:srgbClr val="0070C0"/>
                </a:solidFill>
                <a:latin typeface="Arial" pitchFamily="34" charset="0"/>
                <a:cs typeface="Arial" pitchFamily="34" charset="0"/>
              </a:rPr>
              <a:t>Organik tarım yapılan alanlar bölgeler bazında incelendiğinde 2010 yılı verilerine göre; Doğu Anadolu Bölgesi organik tarım yapılan alanlar içerisinde % 66,2 ile başta gelmektedir. Bu bölgeyi sırasıyla % 12.4 ile Ege Bölgesi, % 8.8 Güneydoğu Anadolu Bölgesi, % 5.4 İç Anadolu Bölgesi, % 4.2 ile Karadeniz Bölgesi, % 1.8 Akdeniz Bölgesi, % 1.2 ile Marmara Bölgesi izlemektedir.( </a:t>
            </a:r>
            <a:r>
              <a:rPr lang="tr-TR" dirty="0">
                <a:latin typeface="Arial" pitchFamily="34" charset="0"/>
                <a:cs typeface="Arial" pitchFamily="34" charset="0"/>
              </a:rPr>
              <a:t>T.C. Gıda Tarım Ve Hayvancılık Bakanlığı, 2012).</a:t>
            </a:r>
            <a:r>
              <a:rPr lang="tr-TR" dirty="0">
                <a:latin typeface="Perpetua" pitchFamily="18" charset="0"/>
              </a:rPr>
              <a:t> </a:t>
            </a:r>
            <a:endParaRPr lang="tr-TR" dirty="0" smtClean="0">
              <a:latin typeface="Perpetua" pitchFamily="18" charset="0"/>
            </a:endParaRPr>
          </a:p>
          <a:p>
            <a:pPr algn="just"/>
            <a:endParaRPr lang="tr-TR" dirty="0">
              <a:solidFill>
                <a:srgbClr val="0070C0"/>
              </a:solidFill>
              <a:latin typeface="Perpetua" pitchFamily="18" charset="0"/>
            </a:endParaRPr>
          </a:p>
          <a:p>
            <a:pPr algn="just"/>
            <a:endParaRPr lang="tr-TR" dirty="0">
              <a:solidFill>
                <a:srgbClr val="002060"/>
              </a:solidFill>
              <a:latin typeface="Perpetua" pitchFamily="18" charset="0"/>
            </a:endParaRPr>
          </a:p>
          <a:p>
            <a:pPr algn="just"/>
            <a:endParaRPr lang="tr-TR" dirty="0">
              <a:solidFill>
                <a:srgbClr val="002060"/>
              </a:solidFill>
              <a:latin typeface="Perpetua" pitchFamily="18" charset="0"/>
            </a:endParaRPr>
          </a:p>
          <a:p>
            <a:pPr algn="just"/>
            <a:endParaRPr lang="tr-TR" dirty="0">
              <a:solidFill>
                <a:srgbClr val="002060"/>
              </a:solidFill>
              <a:latin typeface="Perpetua" pitchFamily="18" charset="0"/>
            </a:endParaRPr>
          </a:p>
        </p:txBody>
      </p:sp>
      <p:graphicFrame>
        <p:nvGraphicFramePr>
          <p:cNvPr id="4" name="3 Tablo"/>
          <p:cNvGraphicFramePr>
            <a:graphicFrameLocks noGrp="1"/>
          </p:cNvGraphicFramePr>
          <p:nvPr/>
        </p:nvGraphicFramePr>
        <p:xfrm>
          <a:off x="467543" y="4221086"/>
          <a:ext cx="8280920" cy="2217800"/>
        </p:xfrm>
        <a:graphic>
          <a:graphicData uri="http://schemas.openxmlformats.org/drawingml/2006/table">
            <a:tbl>
              <a:tblPr/>
              <a:tblGrid>
                <a:gridCol w="1024600"/>
                <a:gridCol w="185101"/>
                <a:gridCol w="1214374"/>
                <a:gridCol w="1485479"/>
                <a:gridCol w="1485479"/>
                <a:gridCol w="1485479"/>
                <a:gridCol w="1400408"/>
              </a:tblGrid>
              <a:tr h="230149">
                <a:tc>
                  <a:txBody>
                    <a:bodyPr/>
                    <a:lstStyle/>
                    <a:p>
                      <a:pPr>
                        <a:lnSpc>
                          <a:spcPct val="115000"/>
                        </a:lnSpc>
                        <a:spcAft>
                          <a:spcPts val="0"/>
                        </a:spcAft>
                      </a:pPr>
                      <a:r>
                        <a:rPr lang="tr-TR" sz="1000" b="1" dirty="0">
                          <a:solidFill>
                            <a:srgbClr val="000000"/>
                          </a:solidFill>
                          <a:latin typeface="Times New Roman"/>
                          <a:ea typeface="Times New Roman"/>
                          <a:cs typeface="Times New Roman"/>
                        </a:rPr>
                        <a:t>Yıl</a:t>
                      </a:r>
                      <a:endParaRPr lang="tr-TR"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tr-TR"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tr-TR" sz="1000" b="1">
                          <a:solidFill>
                            <a:srgbClr val="000000"/>
                          </a:solidFill>
                          <a:latin typeface="Times New Roman"/>
                          <a:ea typeface="Times New Roman"/>
                          <a:cs typeface="Times New Roman"/>
                        </a:rPr>
                        <a:t>Üretici</a:t>
                      </a:r>
                      <a:endParaRPr lang="tr-TR" sz="11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tr-TR" sz="1000" b="1" dirty="0">
                          <a:solidFill>
                            <a:srgbClr val="000000"/>
                          </a:solidFill>
                          <a:latin typeface="Times New Roman"/>
                          <a:ea typeface="Times New Roman"/>
                          <a:cs typeface="Times New Roman"/>
                        </a:rPr>
                        <a:t>Üretim </a:t>
                      </a:r>
                      <a:endParaRPr lang="tr-TR"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tr-TR" sz="1000" b="1" dirty="0">
                          <a:solidFill>
                            <a:srgbClr val="000000"/>
                          </a:solidFill>
                          <a:latin typeface="Times New Roman"/>
                          <a:ea typeface="Times New Roman"/>
                          <a:cs typeface="Times New Roman"/>
                        </a:rPr>
                        <a:t>Doğadan Top.</a:t>
                      </a:r>
                      <a:endParaRPr lang="tr-TR"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tr-TR" sz="1000" b="1">
                          <a:solidFill>
                            <a:srgbClr val="000000"/>
                          </a:solidFill>
                          <a:latin typeface="Times New Roman"/>
                          <a:ea typeface="Times New Roman"/>
                          <a:cs typeface="Times New Roman"/>
                        </a:rPr>
                        <a:t>Nadas </a:t>
                      </a:r>
                      <a:endParaRPr lang="tr-TR"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tr-TR" sz="1000" b="1">
                          <a:solidFill>
                            <a:srgbClr val="000000"/>
                          </a:solidFill>
                          <a:latin typeface="Times New Roman"/>
                          <a:ea typeface="Times New Roman"/>
                          <a:cs typeface="Times New Roman"/>
                        </a:rPr>
                        <a:t>Toplam </a:t>
                      </a:r>
                      <a:endParaRPr lang="tr-TR"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0149">
                <a:tc>
                  <a:txBody>
                    <a:bodyPr/>
                    <a:lstStyle/>
                    <a:p>
                      <a:pPr>
                        <a:lnSpc>
                          <a:spcPct val="115000"/>
                        </a:lnSpc>
                      </a:pPr>
                      <a:endParaRPr lang="tr-TR" sz="1100" dirty="0">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tr-TR"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tr-TR"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000" b="1" dirty="0">
                          <a:solidFill>
                            <a:srgbClr val="000000"/>
                          </a:solidFill>
                          <a:latin typeface="Times New Roman"/>
                          <a:ea typeface="Times New Roman"/>
                          <a:cs typeface="Times New Roman"/>
                        </a:rPr>
                        <a:t>Alanı(ha.)</a:t>
                      </a:r>
                      <a:endParaRPr lang="tr-TR"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000" b="1">
                          <a:solidFill>
                            <a:srgbClr val="000000"/>
                          </a:solidFill>
                          <a:latin typeface="Times New Roman"/>
                          <a:ea typeface="Times New Roman"/>
                          <a:cs typeface="Times New Roman"/>
                        </a:rPr>
                        <a:t>Alanı(ha.)</a:t>
                      </a:r>
                      <a:endParaRPr lang="tr-TR"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000" b="1">
                          <a:solidFill>
                            <a:srgbClr val="000000"/>
                          </a:solidFill>
                          <a:latin typeface="Times New Roman"/>
                          <a:ea typeface="Times New Roman"/>
                          <a:cs typeface="Times New Roman"/>
                        </a:rPr>
                        <a:t>Alanı(ha.)</a:t>
                      </a:r>
                      <a:endParaRPr lang="tr-TR"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000" b="1">
                          <a:solidFill>
                            <a:srgbClr val="000000"/>
                          </a:solidFill>
                          <a:latin typeface="Times New Roman"/>
                          <a:ea typeface="Times New Roman"/>
                          <a:cs typeface="Times New Roman"/>
                        </a:rPr>
                        <a:t>Alan(ha.)</a:t>
                      </a:r>
                      <a:endParaRPr lang="tr-TR"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92917">
                <a:tc>
                  <a:txBody>
                    <a:bodyPr/>
                    <a:lstStyle/>
                    <a:p>
                      <a:pPr>
                        <a:lnSpc>
                          <a:spcPct val="115000"/>
                        </a:lnSpc>
                        <a:spcAft>
                          <a:spcPts val="0"/>
                        </a:spcAft>
                      </a:pPr>
                      <a:r>
                        <a:rPr lang="tr-TR" sz="1400">
                          <a:solidFill>
                            <a:srgbClr val="000000"/>
                          </a:solidFill>
                          <a:latin typeface="Times New Roman"/>
                          <a:ea typeface="Times New Roman"/>
                          <a:cs typeface="Times New Roman"/>
                        </a:rPr>
                        <a:t>2006</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tr-TR" sz="1400">
                        <a:solidFill>
                          <a:srgbClr val="000000"/>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23</a:t>
                      </a:r>
                      <a:endParaRPr lang="tr-TR" sz="14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96</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0</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56</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152</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917">
                <a:tc>
                  <a:txBody>
                    <a:bodyPr/>
                    <a:lstStyle/>
                    <a:p>
                      <a:pPr>
                        <a:lnSpc>
                          <a:spcPct val="115000"/>
                        </a:lnSpc>
                        <a:spcAft>
                          <a:spcPts val="0"/>
                        </a:spcAft>
                      </a:pPr>
                      <a:r>
                        <a:rPr lang="tr-TR" sz="1400">
                          <a:solidFill>
                            <a:srgbClr val="000000"/>
                          </a:solidFill>
                          <a:latin typeface="Times New Roman"/>
                          <a:ea typeface="Times New Roman"/>
                          <a:cs typeface="Times New Roman"/>
                        </a:rPr>
                        <a:t>2007</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tr-TR" sz="1400">
                        <a:solidFill>
                          <a:srgbClr val="000000"/>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44</a:t>
                      </a:r>
                      <a:endParaRPr lang="tr-TR" sz="14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189</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0</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141</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330</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917">
                <a:tc>
                  <a:txBody>
                    <a:bodyPr/>
                    <a:lstStyle/>
                    <a:p>
                      <a:pPr>
                        <a:lnSpc>
                          <a:spcPct val="115000"/>
                        </a:lnSpc>
                        <a:spcAft>
                          <a:spcPts val="0"/>
                        </a:spcAft>
                      </a:pPr>
                      <a:r>
                        <a:rPr lang="tr-TR" sz="1400">
                          <a:solidFill>
                            <a:srgbClr val="000000"/>
                          </a:solidFill>
                          <a:latin typeface="Times New Roman"/>
                          <a:ea typeface="Times New Roman"/>
                          <a:cs typeface="Times New Roman"/>
                        </a:rPr>
                        <a:t>2008</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tr-TR" sz="1400">
                        <a:solidFill>
                          <a:srgbClr val="000000"/>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28</a:t>
                      </a:r>
                      <a:endParaRPr lang="tr-TR" sz="14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161</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0</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139</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dirty="0">
                          <a:solidFill>
                            <a:srgbClr val="000000"/>
                          </a:solidFill>
                          <a:latin typeface="Times New Roman"/>
                          <a:ea typeface="Times New Roman"/>
                          <a:cs typeface="Times New Roman"/>
                        </a:rPr>
                        <a:t>299</a:t>
                      </a:r>
                      <a:endParaRPr lang="tr-T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917">
                <a:tc>
                  <a:txBody>
                    <a:bodyPr/>
                    <a:lstStyle/>
                    <a:p>
                      <a:pPr>
                        <a:lnSpc>
                          <a:spcPct val="115000"/>
                        </a:lnSpc>
                        <a:spcAft>
                          <a:spcPts val="0"/>
                        </a:spcAft>
                      </a:pPr>
                      <a:r>
                        <a:rPr lang="tr-TR" sz="1400">
                          <a:solidFill>
                            <a:srgbClr val="000000"/>
                          </a:solidFill>
                          <a:latin typeface="Times New Roman"/>
                          <a:ea typeface="Times New Roman"/>
                          <a:cs typeface="Times New Roman"/>
                        </a:rPr>
                        <a:t>2009</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tr-TR" sz="1400">
                        <a:solidFill>
                          <a:srgbClr val="000000"/>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40</a:t>
                      </a:r>
                      <a:endParaRPr lang="tr-TR" sz="14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dirty="0">
                          <a:solidFill>
                            <a:srgbClr val="000000"/>
                          </a:solidFill>
                          <a:latin typeface="Times New Roman"/>
                          <a:ea typeface="Times New Roman"/>
                          <a:cs typeface="Times New Roman"/>
                        </a:rPr>
                        <a:t>256</a:t>
                      </a:r>
                      <a:endParaRPr lang="tr-T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0</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140</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396</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917">
                <a:tc>
                  <a:txBody>
                    <a:bodyPr/>
                    <a:lstStyle/>
                    <a:p>
                      <a:pPr>
                        <a:lnSpc>
                          <a:spcPct val="115000"/>
                        </a:lnSpc>
                        <a:spcAft>
                          <a:spcPts val="0"/>
                        </a:spcAft>
                      </a:pPr>
                      <a:r>
                        <a:rPr lang="tr-TR" sz="1400">
                          <a:solidFill>
                            <a:srgbClr val="000000"/>
                          </a:solidFill>
                          <a:latin typeface="Times New Roman"/>
                          <a:ea typeface="Times New Roman"/>
                          <a:cs typeface="Times New Roman"/>
                        </a:rPr>
                        <a:t>2010</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tr-TR" sz="1400">
                        <a:solidFill>
                          <a:srgbClr val="000000"/>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113</a:t>
                      </a:r>
                      <a:endParaRPr lang="tr-TR" sz="14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649</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0</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304</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a:solidFill>
                            <a:srgbClr val="000000"/>
                          </a:solidFill>
                          <a:latin typeface="Times New Roman"/>
                          <a:ea typeface="Times New Roman"/>
                          <a:cs typeface="Times New Roman"/>
                        </a:rPr>
                        <a:t>953</a:t>
                      </a:r>
                      <a:endParaRPr lang="tr-T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917">
                <a:tc>
                  <a:txBody>
                    <a:bodyPr/>
                    <a:lstStyle/>
                    <a:p>
                      <a:pPr>
                        <a:lnSpc>
                          <a:spcPct val="115000"/>
                        </a:lnSpc>
                        <a:spcAft>
                          <a:spcPts val="0"/>
                        </a:spcAft>
                      </a:pPr>
                      <a:r>
                        <a:rPr lang="tr-TR" sz="1400" b="1" dirty="0">
                          <a:solidFill>
                            <a:srgbClr val="C00000"/>
                          </a:solidFill>
                          <a:latin typeface="Times New Roman"/>
                          <a:ea typeface="Times New Roman"/>
                          <a:cs typeface="Times New Roman"/>
                        </a:rPr>
                        <a:t>2011</a:t>
                      </a:r>
                      <a:endParaRPr lang="tr-TR" sz="1400" b="1" dirty="0">
                        <a:solidFill>
                          <a:srgbClr val="C0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tr-TR" sz="1400" b="1">
                        <a:solidFill>
                          <a:srgbClr val="C00000"/>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b="1">
                          <a:solidFill>
                            <a:srgbClr val="C00000"/>
                          </a:solidFill>
                          <a:latin typeface="Times New Roman"/>
                          <a:ea typeface="Times New Roman"/>
                          <a:cs typeface="Times New Roman"/>
                        </a:rPr>
                        <a:t>54</a:t>
                      </a:r>
                      <a:endParaRPr lang="tr-TR" sz="1400" b="1">
                        <a:solidFill>
                          <a:srgbClr val="C00000"/>
                        </a:solidFill>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b="1">
                          <a:solidFill>
                            <a:srgbClr val="C00000"/>
                          </a:solidFill>
                          <a:latin typeface="Times New Roman"/>
                          <a:ea typeface="Times New Roman"/>
                          <a:cs typeface="Times New Roman"/>
                        </a:rPr>
                        <a:t>295</a:t>
                      </a:r>
                      <a:endParaRPr lang="tr-TR" sz="1400" b="1">
                        <a:solidFill>
                          <a:srgbClr val="C0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b="1">
                          <a:solidFill>
                            <a:srgbClr val="C00000"/>
                          </a:solidFill>
                          <a:latin typeface="Times New Roman"/>
                          <a:ea typeface="Times New Roman"/>
                          <a:cs typeface="Times New Roman"/>
                        </a:rPr>
                        <a:t>0</a:t>
                      </a:r>
                      <a:endParaRPr lang="tr-TR" sz="1400" b="1">
                        <a:solidFill>
                          <a:srgbClr val="C0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b="1">
                          <a:solidFill>
                            <a:srgbClr val="C00000"/>
                          </a:solidFill>
                          <a:latin typeface="Times New Roman"/>
                          <a:ea typeface="Times New Roman"/>
                          <a:cs typeface="Times New Roman"/>
                        </a:rPr>
                        <a:t>126</a:t>
                      </a:r>
                      <a:endParaRPr lang="tr-TR" sz="1400" b="1">
                        <a:solidFill>
                          <a:srgbClr val="C0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1400" b="1" dirty="0">
                          <a:solidFill>
                            <a:srgbClr val="C00000"/>
                          </a:solidFill>
                          <a:latin typeface="Times New Roman"/>
                          <a:ea typeface="Times New Roman"/>
                          <a:cs typeface="Times New Roman"/>
                        </a:rPr>
                        <a:t>421</a:t>
                      </a:r>
                      <a:endParaRPr lang="tr-TR" sz="1400" b="1" dirty="0">
                        <a:solidFill>
                          <a:srgbClr val="C00000"/>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1 Başlık"/>
          <p:cNvSpPr>
            <a:spLocks noGrp="1"/>
          </p:cNvSpPr>
          <p:nvPr>
            <p:ph type="title"/>
          </p:nvPr>
        </p:nvSpPr>
        <p:spPr/>
        <p:txBody>
          <a:bodyPr/>
          <a:lstStyle/>
          <a:p>
            <a:pPr algn="ctr"/>
            <a:r>
              <a:rPr lang="tr-TR" smtClean="0">
                <a:solidFill>
                  <a:srgbClr val="FF0000"/>
                </a:solidFill>
              </a:rPr>
              <a:t>Araştırmanın Amacı ve Önemi</a:t>
            </a:r>
          </a:p>
        </p:txBody>
      </p:sp>
      <p:sp>
        <p:nvSpPr>
          <p:cNvPr id="3" name="2 İçerik Yer Tutucusu"/>
          <p:cNvSpPr>
            <a:spLocks noGrp="1"/>
          </p:cNvSpPr>
          <p:nvPr>
            <p:ph sz="quarter" idx="1"/>
          </p:nvPr>
        </p:nvSpPr>
        <p:spPr/>
        <p:txBody>
          <a:bodyPr>
            <a:normAutofit fontScale="85000" lnSpcReduction="20000"/>
          </a:bodyPr>
          <a:lstStyle/>
          <a:p>
            <a:pPr marL="274320" indent="-274320" algn="just" fontAlgn="auto">
              <a:lnSpc>
                <a:spcPct val="200000"/>
              </a:lnSpc>
              <a:spcBef>
                <a:spcPts val="580"/>
              </a:spcBef>
              <a:spcAft>
                <a:spcPts val="0"/>
              </a:spcAft>
              <a:buFont typeface="Wingdings 2"/>
              <a:buChar char=""/>
              <a:defRPr/>
            </a:pPr>
            <a:r>
              <a:rPr lang="tr-TR" sz="2000" dirty="0" smtClean="0">
                <a:solidFill>
                  <a:srgbClr val="FF0000"/>
                </a:solidFill>
                <a:latin typeface="Arial" pitchFamily="34" charset="0"/>
                <a:cs typeface="Arial" pitchFamily="34" charset="0"/>
              </a:rPr>
              <a:t>Amaç: </a:t>
            </a:r>
            <a:r>
              <a:rPr lang="tr-TR" sz="2000" dirty="0" smtClean="0">
                <a:solidFill>
                  <a:srgbClr val="002060"/>
                </a:solidFill>
                <a:latin typeface="Arial" pitchFamily="34" charset="0"/>
                <a:cs typeface="Arial" pitchFamily="34" charset="0"/>
              </a:rPr>
              <a:t>Bu çalışma, Bingöl il merkezindeki tüketicilerin organik ürünlere yönelik davranışlarını ve organik ürünleri tercih etmelerinde etkili olan faktörleri belirlemeyi amaçlamaktadır. </a:t>
            </a:r>
          </a:p>
          <a:p>
            <a:pPr marL="274320" indent="-274320" algn="just" fontAlgn="auto">
              <a:lnSpc>
                <a:spcPct val="200000"/>
              </a:lnSpc>
              <a:spcBef>
                <a:spcPts val="580"/>
              </a:spcBef>
              <a:spcAft>
                <a:spcPts val="0"/>
              </a:spcAft>
              <a:buFont typeface="Wingdings 2"/>
              <a:buNone/>
              <a:defRPr/>
            </a:pPr>
            <a:endParaRPr lang="tr-TR" sz="2000" dirty="0" smtClean="0">
              <a:solidFill>
                <a:srgbClr val="002060"/>
              </a:solidFill>
              <a:latin typeface="Arial" pitchFamily="34" charset="0"/>
              <a:cs typeface="Arial" pitchFamily="34" charset="0"/>
            </a:endParaRPr>
          </a:p>
          <a:p>
            <a:pPr marL="274320" indent="-274320" algn="just" fontAlgn="auto">
              <a:lnSpc>
                <a:spcPct val="200000"/>
              </a:lnSpc>
              <a:spcBef>
                <a:spcPts val="580"/>
              </a:spcBef>
              <a:spcAft>
                <a:spcPts val="0"/>
              </a:spcAft>
              <a:buFont typeface="Wingdings 2"/>
              <a:buChar char=""/>
              <a:defRPr/>
            </a:pPr>
            <a:r>
              <a:rPr lang="tr-TR" sz="2000" dirty="0" smtClean="0">
                <a:solidFill>
                  <a:srgbClr val="FF0000"/>
                </a:solidFill>
                <a:latin typeface="Arial" pitchFamily="34" charset="0"/>
                <a:cs typeface="Arial" pitchFamily="34" charset="0"/>
              </a:rPr>
              <a:t>Önemi: </a:t>
            </a:r>
            <a:r>
              <a:rPr lang="tr-TR" sz="2000" dirty="0" smtClean="0">
                <a:solidFill>
                  <a:srgbClr val="002060"/>
                </a:solidFill>
                <a:latin typeface="Arial" pitchFamily="34" charset="0"/>
                <a:cs typeface="Arial" pitchFamily="34" charset="0"/>
              </a:rPr>
              <a:t>Bu araştırmanın, tüketicilerin organik ürünlerle ilgili tercihlerini ortaya koyması ve organik ürün tüketme olasılığını etkileyen faktörleri belirlemesi açısından önemli olduğu düşünülmektedir. Bu bağlamda araştırmanın, gerek politika yapımcılarına gerekse organik tarım firmalarına katkıda bulunması amaçlanmıştır.</a:t>
            </a:r>
          </a:p>
          <a:p>
            <a:pPr marL="274320" indent="-274320" fontAlgn="auto">
              <a:spcBef>
                <a:spcPts val="580"/>
              </a:spcBef>
              <a:spcAft>
                <a:spcPts val="0"/>
              </a:spcAft>
              <a:buFont typeface="Wingdings 2"/>
              <a:buChar char=""/>
              <a:defRPr/>
            </a:pPr>
            <a:endParaRPr lang="tr-T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isse Senedi">
  <a:themeElements>
    <a:clrScheme name="Hisse Senedi">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Hisse Senedi">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isse Senedi">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446</TotalTime>
  <Words>1848</Words>
  <Application>Microsoft Office PowerPoint</Application>
  <PresentationFormat>Ekran Gösterisi (4:3)</PresentationFormat>
  <Paragraphs>395</Paragraphs>
  <Slides>30</Slides>
  <Notes>1</Notes>
  <HiddenSlides>0</HiddenSlides>
  <MMClips>0</MMClips>
  <ScaleCrop>false</ScaleCrop>
  <HeadingPairs>
    <vt:vector size="4" baseType="variant">
      <vt:variant>
        <vt:lpstr>Tema</vt:lpstr>
      </vt:variant>
      <vt:variant>
        <vt:i4>1</vt:i4>
      </vt:variant>
      <vt:variant>
        <vt:lpstr>Slayt Başlıkları</vt:lpstr>
      </vt:variant>
      <vt:variant>
        <vt:i4>30</vt:i4>
      </vt:variant>
    </vt:vector>
  </HeadingPairs>
  <TitlesOfParts>
    <vt:vector size="31" baseType="lpstr">
      <vt:lpstr>Hisse Senedi</vt:lpstr>
      <vt:lpstr> Bingöl İlinde Organik Ürün Tüketimi ve Tüketim   Alışkanlıklarını Etkileyen Faktörler </vt:lpstr>
      <vt:lpstr>İÇİNDEKİLER;</vt:lpstr>
      <vt:lpstr>Slayt 3</vt:lpstr>
      <vt:lpstr>Slayt 4</vt:lpstr>
      <vt:lpstr>Organik Tarımın Önemi</vt:lpstr>
      <vt:lpstr>Organik Tarımın İlkeleri</vt:lpstr>
      <vt:lpstr>Dünyada Organik Tarım</vt:lpstr>
      <vt:lpstr>Türkiye ve Bingöl’ de Organik Tarım</vt:lpstr>
      <vt:lpstr>Araştırmanın Amacı ve Önemi</vt:lpstr>
      <vt:lpstr>MATERYAL VE METOT</vt:lpstr>
      <vt:lpstr>Slayt 11</vt:lpstr>
      <vt:lpstr>Slayt 12</vt:lpstr>
      <vt:lpstr>Slayt 13</vt:lpstr>
      <vt:lpstr>Araştırma Bulguları</vt:lpstr>
      <vt:lpstr>1. Cinsiyet</vt:lpstr>
      <vt:lpstr>2. Medeni Durum</vt:lpstr>
      <vt:lpstr>3. Yaş</vt:lpstr>
      <vt:lpstr>4. Meslek</vt:lpstr>
      <vt:lpstr>5. Aylık Gelir</vt:lpstr>
      <vt:lpstr>6. Eğitim Durumu</vt:lpstr>
      <vt:lpstr>Slayt 21</vt:lpstr>
      <vt:lpstr>Tüketicilerin Organik Ürün Hakkında Bilgi Sahibi Olup Olmama Durumu ve Bilgi Kaynakları</vt:lpstr>
      <vt:lpstr>Bireylerin Organik Ürün Tüketme Durumu, Hangi Tür Organik Ürün Gruplarını Tükettiği ve Tüketim Tercihini Etkileyen Faktörlerin analizi</vt:lpstr>
      <vt:lpstr> Tüketicilerin Organik Ürünü Temin Ettiği Satış Yerleri</vt:lpstr>
      <vt:lpstr>Tüketicilerin Organik Ürünü Temin Ettiği  Satış Yerlerini Etkileyen Faktörler</vt:lpstr>
      <vt:lpstr>Tüketicilerin Organik Ürünlere Yönelik İfadelere Katılım Durumu</vt:lpstr>
      <vt:lpstr>Sonuç ve Öneriler</vt:lpstr>
      <vt:lpstr>Slayt 28</vt:lpstr>
      <vt:lpstr>Slayt 29</vt:lpstr>
      <vt:lpstr>Slayt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Bingöl İlinde Organik Ürün Tüketimi ve Tüketim   Alışkanlıklarını Etkileyen Faktörler</dc:title>
  <dc:creator>Ersin</dc:creator>
  <cp:lastModifiedBy>Ersin</cp:lastModifiedBy>
  <cp:revision>97</cp:revision>
  <dcterms:created xsi:type="dcterms:W3CDTF">2013-03-29T12:35:49Z</dcterms:created>
  <dcterms:modified xsi:type="dcterms:W3CDTF">2013-05-16T12:22:28Z</dcterms:modified>
</cp:coreProperties>
</file>